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Playfair Display"/>
      <p:regular r:id="rId20"/>
      <p:bold r:id="rId21"/>
      <p:italic r:id="rId22"/>
      <p:boldItalic r:id="rId23"/>
    </p:embeddedFont>
    <p:embeddedFont>
      <p:font typeface="Montserrat"/>
      <p:regular r:id="rId24"/>
      <p:bold r:id="rId25"/>
      <p:italic r:id="rId26"/>
      <p:boldItalic r:id="rId27"/>
    </p:embeddedFont>
    <p:embeddedFont>
      <p:font typeface="Vazirmatn"/>
      <p:regular r:id="rId28"/>
      <p:bold r:id="rId29"/>
    </p:embeddedFont>
    <p:embeddedFont>
      <p:font typeface="Oswald"/>
      <p:regular r:id="rId30"/>
      <p:bold r:id="rId31"/>
    </p:embeddedFont>
    <p:embeddedFont>
      <p:font typeface="Century Gothic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layfairDisplay-regular.fntdata"/><Relationship Id="rId22" Type="http://schemas.openxmlformats.org/officeDocument/2006/relationships/font" Target="fonts/PlayfairDisplay-italic.fntdata"/><Relationship Id="rId21" Type="http://schemas.openxmlformats.org/officeDocument/2006/relationships/font" Target="fonts/PlayfairDisplay-bold.fntdata"/><Relationship Id="rId24" Type="http://schemas.openxmlformats.org/officeDocument/2006/relationships/font" Target="fonts/Montserrat-regular.fntdata"/><Relationship Id="rId23" Type="http://schemas.openxmlformats.org/officeDocument/2006/relationships/font" Target="fonts/PlayfairDisplay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Montserrat-italic.fntdata"/><Relationship Id="rId25" Type="http://schemas.openxmlformats.org/officeDocument/2006/relationships/font" Target="fonts/Montserrat-bold.fntdata"/><Relationship Id="rId28" Type="http://schemas.openxmlformats.org/officeDocument/2006/relationships/font" Target="fonts/Vazirmatn-regular.fntdata"/><Relationship Id="rId27" Type="http://schemas.openxmlformats.org/officeDocument/2006/relationships/font" Target="fonts/Montserrat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Vazirmatn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Oswald-bold.fntdata"/><Relationship Id="rId30" Type="http://schemas.openxmlformats.org/officeDocument/2006/relationships/font" Target="fonts/Oswald-regular.fntdata"/><Relationship Id="rId11" Type="http://schemas.openxmlformats.org/officeDocument/2006/relationships/slide" Target="slides/slide5.xml"/><Relationship Id="rId33" Type="http://schemas.openxmlformats.org/officeDocument/2006/relationships/font" Target="fonts/CenturyGothic-bold.fntdata"/><Relationship Id="rId10" Type="http://schemas.openxmlformats.org/officeDocument/2006/relationships/slide" Target="slides/slide4.xml"/><Relationship Id="rId32" Type="http://schemas.openxmlformats.org/officeDocument/2006/relationships/font" Target="fonts/CenturyGothic-regular.fntdata"/><Relationship Id="rId13" Type="http://schemas.openxmlformats.org/officeDocument/2006/relationships/slide" Target="slides/slide7.xml"/><Relationship Id="rId35" Type="http://schemas.openxmlformats.org/officeDocument/2006/relationships/font" Target="fonts/CenturyGothic-boldItalic.fntdata"/><Relationship Id="rId12" Type="http://schemas.openxmlformats.org/officeDocument/2006/relationships/slide" Target="slides/slide6.xml"/><Relationship Id="rId34" Type="http://schemas.openxmlformats.org/officeDocument/2006/relationships/font" Target="fonts/CenturyGothic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1cfecfb2b0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1" name="Google Shape;101;g31cfecfb2b0_0_1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1cfecfb2b0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9" name="Google Shape;159;g31cfecfb2b0_0_1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1cfecfb2b0_0_1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5" name="Google Shape;165;g31cfecfb2b0_0_17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1cfecfb2b0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1" name="Google Shape;171;g31cfecfb2b0_0_17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1cfecfb2b0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7" name="Google Shape;177;g31cfecfb2b0_0_18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1cfecfb2b0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8" name="Google Shape;108;g31cfecfb2b0_0_1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1cfecfb2b0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4" name="Google Shape;114;g31cfecfb2b0_0_1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31cfecfb2b0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1" name="Google Shape;121;g31cfecfb2b0_0_1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1cfecfb2b0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7" name="Google Shape;127;g31cfecfb2b0_0_14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1cfecfb2b0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3" name="Google Shape;133;g31cfecfb2b0_0_1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1cfecfb2b0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1" name="Google Shape;141;g31cfecfb2b0_0_15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31cfecfb2b0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7" name="Google Shape;147;g31cfecfb2b0_0_15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31cfecfb2b0_0_16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31cfecfb2b0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5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2" name="Google Shape;82;p2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85" name="Google Shape;85;p2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6" name="Google Shape;86;p21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7" name="Google Shape;87;p21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8" name="Google Shape;88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89" name="Google Shape;89;p2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92" name="Google Shape;92;p2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95" name="Google Shape;95;p23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96" name="Google Shape;96;p2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op">
    <p:bg>
      <p:bgPr>
        <a:solidFill>
          <a:srgbClr val="93C47D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 sz="14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 sz="14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 sz="14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hyperlink" Target="https://creativecommons.org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5"/>
          <p:cNvSpPr txBox="1"/>
          <p:nvPr>
            <p:ph type="ctrTitle"/>
          </p:nvPr>
        </p:nvSpPr>
        <p:spPr>
          <a:xfrm>
            <a:off x="-353850" y="1640063"/>
            <a:ext cx="4271400" cy="150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/>
          <a:p>
            <a:pPr indent="0" lvl="0" marL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</a:pPr>
            <a:r>
              <a:rPr b="1" lang="en" sz="3000">
                <a:solidFill>
                  <a:srgbClr val="FFFF00"/>
                </a:solidFill>
                <a:highlight>
                  <a:srgbClr val="1155CC"/>
                </a:highlight>
                <a:latin typeface="Vazirmatn"/>
                <a:ea typeface="Vazirmatn"/>
                <a:cs typeface="Vazirmatn"/>
                <a:sym typeface="Vazirmatn"/>
              </a:rPr>
              <a:t>داستان‌های کتاب بزرگ</a:t>
            </a:r>
            <a:br>
              <a:rPr lang="en" sz="3000">
                <a:highlight>
                  <a:srgbClr val="1155CC"/>
                </a:highlight>
                <a:latin typeface="Vazirmatn"/>
                <a:ea typeface="Vazirmatn"/>
                <a:cs typeface="Vazirmatn"/>
                <a:sym typeface="Vazirmatn"/>
              </a:rPr>
            </a:br>
            <a:endParaRPr sz="3000">
              <a:highlight>
                <a:srgbClr val="1155CC"/>
              </a:highlight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104" name="Google Shape;104;p25"/>
          <p:cNvSpPr txBox="1"/>
          <p:nvPr/>
        </p:nvSpPr>
        <p:spPr>
          <a:xfrm>
            <a:off x="5323875" y="2410088"/>
            <a:ext cx="21861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1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5400"/>
              <a:buFont typeface="Century Gothic"/>
              <a:buNone/>
            </a:pPr>
            <a:r>
              <a:rPr lang="en" sz="12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صفحات </a:t>
            </a:r>
            <a:r>
              <a:rPr b="0" i="0" lang="en" sz="1200" u="none" cap="none" strike="noStrike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 </a:t>
            </a:r>
            <a:r>
              <a:rPr lang="en" sz="1200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۸۵-۸۸  </a:t>
            </a:r>
            <a:r>
              <a:rPr b="0" i="0" lang="en" sz="1200" u="none" cap="none" strike="noStrike">
                <a:solidFill>
                  <a:srgbClr val="FFFF00"/>
                </a:solidFill>
                <a:latin typeface="Vazirmatn"/>
                <a:ea typeface="Vazirmatn"/>
                <a:cs typeface="Vazirmatn"/>
                <a:sym typeface="Vazirmatn"/>
              </a:rPr>
              <a:t>کتابچه راهنما</a:t>
            </a:r>
            <a:endParaRPr b="0" i="0" sz="1200" u="none" cap="none" strike="noStrike">
              <a:solidFill>
                <a:srgbClr val="FFFF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5" name="Google Shape;105;p25"/>
          <p:cNvSpPr txBox="1"/>
          <p:nvPr/>
        </p:nvSpPr>
        <p:spPr>
          <a:xfrm>
            <a:off x="7295344" y="562950"/>
            <a:ext cx="1276500" cy="8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595959"/>
              </a:solidFill>
              <a:latin typeface="Rockwell"/>
              <a:ea typeface="Rockwell"/>
              <a:cs typeface="Rockwell"/>
              <a:sym typeface="Rockwel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4"/>
          <p:cNvSpPr txBox="1"/>
          <p:nvPr>
            <p:ph idx="1" type="subTitle"/>
          </p:nvPr>
        </p:nvSpPr>
        <p:spPr>
          <a:xfrm>
            <a:off x="4477163" y="272288"/>
            <a:ext cx="3728100" cy="10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381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مرحله ۵: کتاب خود را تولید کنید.</a:t>
            </a:r>
            <a:endParaRPr sz="20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81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 </a:t>
            </a:r>
            <a:endParaRPr sz="20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داستان خود را بنویسید یا تایپ کنید . نسخه متنی تا جایی‌که ممکن است چاپ بزرگی داشته باشد تا در هر صفحه کاغذ سایز A۴ جا شود. فرمت افقی بهترین شکل را دارد.</a:t>
            </a:r>
            <a:endParaRPr sz="15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162" name="Google Shape;162;p34"/>
          <p:cNvSpPr txBox="1"/>
          <p:nvPr/>
        </p:nvSpPr>
        <p:spPr>
          <a:xfrm>
            <a:off x="0" y="202200"/>
            <a:ext cx="4287600" cy="55260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برای داستان خود تصاویری بکشید که یک صفحه کامل را با یک نقاشی ساده و واضح پر می‌کند. 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عناصر فرهنگی و آشنا و نشانگرهای هویت را در نقاشی‌ها بگنجانید تا خوانندگان احساس کنند که داستان «آنها» است.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طرح‌های اولیه با مداد و سپس نقاشی‌های سیاه و سفید را به کودکان و کارشناسان فرهنگی نشان دهید تا از واضح بودن آنها مطمئن شوید.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قبل از رنگ آمیزی تصاویر را اسکن یا فتوکپی کنید.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اگر نمی‌خواهید تصاویر را رنگی کنید، تصاویر سیاه‌و‌سفید هم مناسب هستند.</a:t>
            </a:r>
            <a:endParaRPr b="1" sz="14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تصاویر رنگی را به کارشناسان فرهنگی نشان دهید تا مطمئن شوید که</a:t>
            </a:r>
            <a:r>
              <a:rPr b="1" lang="en" sz="14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 واضح، دقیق و طبیعی</a:t>
            </a: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هستند.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برای ذخیره اثر هنری‌تان، تصاویر را دوباره اسکن یا فتوکپی کنید تا بتوانید پس از دریافت بازخورد از جامعه موردنظر، چندین نسخه از داستان تهیه کنید.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35"/>
          <p:cNvPicPr preferRelativeResize="0"/>
          <p:nvPr/>
        </p:nvPicPr>
        <p:blipFill rotWithShape="1">
          <a:blip r:embed="rId3">
            <a:alphaModFix/>
          </a:blip>
          <a:srcRect b="27797" l="0" r="0" t="0"/>
          <a:stretch/>
        </p:blipFill>
        <p:spPr>
          <a:xfrm>
            <a:off x="4947659" y="822476"/>
            <a:ext cx="3049430" cy="3746242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35"/>
          <p:cNvSpPr txBox="1"/>
          <p:nvPr/>
        </p:nvSpPr>
        <p:spPr>
          <a:xfrm>
            <a:off x="0" y="336375"/>
            <a:ext cx="4287600" cy="54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یک صفحه برای اعتبار/منبع در نظر بگیرید که این موارد را دربرداشته باشد: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54000" lvl="0" marL="34290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Vazirmatn"/>
              <a:buChar char="●"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عنوان به زبان محلی 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54000" lvl="0" marL="34290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Vazirmatn"/>
              <a:buChar char="●"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زبان ملی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54000" lvl="0" marL="34290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Vazirmatn"/>
              <a:buChar char="●"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نویسنده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54000" lvl="0" marL="34290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Vazirmatn"/>
              <a:buChar char="●"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تصویرگر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54000" lvl="0" marL="34290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Vazirmatn"/>
              <a:buChar char="●"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نام زبان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54000" lvl="0" marL="34290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Vazirmatn"/>
              <a:buChar char="●"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تاریخ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54000" lvl="0" marL="34290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Vazirmatn"/>
              <a:buChar char="●"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جایی که تولید می شود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54000" lvl="0" marL="34290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400"/>
              <a:buFont typeface="Vazirmatn"/>
              <a:buChar char="●"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سازمان حامی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مجوز Creative Commons را که می خواهید اضافه کنید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استفاده کنید.</a:t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</a:t>
            </a:r>
            <a:r>
              <a:rPr b="1" lang="en" sz="1400">
                <a:solidFill>
                  <a:srgbClr val="1C4587"/>
                </a:solidFill>
                <a:uFill>
                  <a:noFill/>
                </a:uFill>
                <a:latin typeface="Vazirmatn"/>
                <a:ea typeface="Vazirmatn"/>
                <a:cs typeface="Vazirmatn"/>
                <a:sym typeface="Vazirmatn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https://creativecommons.org</a:t>
            </a:r>
            <a:endParaRPr b="1" sz="1700">
              <a:solidFill>
                <a:schemeClr val="lt1"/>
              </a:solidFill>
              <a:highlight>
                <a:schemeClr val="dk2"/>
              </a:highlight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t/>
            </a:r>
            <a:endParaRPr b="1" sz="1700">
              <a:solidFill>
                <a:schemeClr val="lt1"/>
              </a:solidFill>
              <a:highlight>
                <a:schemeClr val="dk2"/>
              </a:highlight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chemeClr val="lt1"/>
              </a:solidFill>
              <a:highlight>
                <a:schemeClr val="dk2"/>
              </a:highlight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6"/>
          <p:cNvSpPr txBox="1"/>
          <p:nvPr>
            <p:ph type="ctrTitle"/>
          </p:nvPr>
        </p:nvSpPr>
        <p:spPr>
          <a:xfrm>
            <a:off x="256200" y="1333838"/>
            <a:ext cx="3930300" cy="31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تصمیم بگیرید که از چه روشی برای تولید کتاب استفاده خواهید کرد تا بتوانید آن را به‌صورت آزمایشی در جامعه نشان دهید. </a:t>
            </a:r>
            <a:endParaRPr sz="18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یک پوشه پلاستیکی با محافظ ورق به خوبی به‌کار می‌آید.</a:t>
            </a:r>
            <a:endParaRPr sz="18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pic>
        <p:nvPicPr>
          <p:cNvPr id="174" name="Google Shape;174;p36"/>
          <p:cNvPicPr preferRelativeResize="0"/>
          <p:nvPr>
            <p:ph idx="1" type="subTitle"/>
          </p:nvPr>
        </p:nvPicPr>
        <p:blipFill rotWithShape="1">
          <a:blip r:embed="rId3">
            <a:alphaModFix/>
          </a:blip>
          <a:srcRect b="0" l="0" r="11008" t="0"/>
          <a:stretch/>
        </p:blipFill>
        <p:spPr>
          <a:xfrm>
            <a:off x="4628813" y="1023638"/>
            <a:ext cx="3311100" cy="309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7"/>
          <p:cNvSpPr txBox="1"/>
          <p:nvPr>
            <p:ph type="ctrTitle"/>
          </p:nvPr>
        </p:nvSpPr>
        <p:spPr>
          <a:xfrm>
            <a:off x="356648" y="2035723"/>
            <a:ext cx="3956100" cy="2146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" sz="18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</a:br>
            <a:endParaRPr sz="18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180" name="Google Shape;180;p37"/>
          <p:cNvSpPr txBox="1"/>
          <p:nvPr>
            <p:ph idx="1" type="subTitle"/>
          </p:nvPr>
        </p:nvSpPr>
        <p:spPr>
          <a:xfrm>
            <a:off x="155100" y="120638"/>
            <a:ext cx="4082100" cy="47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کتاب را به حداقل </a:t>
            </a:r>
            <a:r>
              <a:rPr lang="en" sz="1800">
                <a:solidFill>
                  <a:srgbClr val="A61C00"/>
                </a:solidFill>
                <a:latin typeface="Vazirmatn"/>
                <a:ea typeface="Vazirmatn"/>
                <a:cs typeface="Vazirmatn"/>
                <a:sym typeface="Vazirmatn"/>
              </a:rPr>
              <a:t>دو</a:t>
            </a:r>
            <a:r>
              <a:rPr lang="en" sz="18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کودک هم‌سن مخاطب مورد نظر خود و </a:t>
            </a:r>
            <a:r>
              <a:rPr lang="en" sz="1800">
                <a:solidFill>
                  <a:srgbClr val="A61C00"/>
                </a:solidFill>
                <a:latin typeface="Vazirmatn"/>
                <a:ea typeface="Vazirmatn"/>
                <a:cs typeface="Vazirmatn"/>
                <a:sym typeface="Vazirmatn"/>
              </a:rPr>
              <a:t>چهار</a:t>
            </a:r>
            <a:r>
              <a:rPr lang="en" sz="18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کارشناس فرهنگی نشان دهید.</a:t>
            </a:r>
            <a:endParaRPr sz="18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تصمیم بگیرید که آیا نیاز به تغییر چیزی دارید یا خیر. تغییرات مورد نیاز را انجام دهید.</a:t>
            </a:r>
            <a:endParaRPr sz="18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کتاب را به شکلی ماندگارتر با صفحاتی با اندازه مناسب، جلد محکم و صفحات سنگین تولید کنید تا مدت طولانی دوام داشته باشد.</a:t>
            </a:r>
            <a:endParaRPr sz="18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pic>
        <p:nvPicPr>
          <p:cNvPr id="181" name="Google Shape;181;p37"/>
          <p:cNvPicPr preferRelativeResize="0"/>
          <p:nvPr/>
        </p:nvPicPr>
        <p:blipFill rotWithShape="1">
          <a:blip r:embed="rId3">
            <a:alphaModFix/>
          </a:blip>
          <a:srcRect b="0" l="6542" r="0" t="0"/>
          <a:stretch/>
        </p:blipFill>
        <p:spPr>
          <a:xfrm>
            <a:off x="4817222" y="2035725"/>
            <a:ext cx="2934357" cy="23548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82" name="Google Shape;182;p37"/>
          <p:cNvSpPr txBox="1"/>
          <p:nvPr/>
        </p:nvSpPr>
        <p:spPr>
          <a:xfrm>
            <a:off x="4312819" y="386025"/>
            <a:ext cx="3677700" cy="11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381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کشف کنید که آیا کتاب شما برای تدریس آماده است یا خیر.</a:t>
            </a:r>
            <a:br>
              <a:rPr b="1" lang="en" sz="17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</a:br>
            <a:endParaRPr b="1" sz="17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/>
          <p:nvPr>
            <p:ph type="ctrTitle"/>
          </p:nvPr>
        </p:nvSpPr>
        <p:spPr>
          <a:xfrm>
            <a:off x="0" y="675769"/>
            <a:ext cx="44772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در کتابچه راهنما و در بخش مربوط به کتاب داستان بزرگ به صفحه‌ها مرتبط با «تم ماهی» نگاه کنید. 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به ویژگی‌های کتاب داستان بزرگ توجه و همچنین به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مزایای این روش داستان شنیداری فکر کنید. </a:t>
            </a:r>
            <a:b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</a:b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pic>
        <p:nvPicPr>
          <p:cNvPr id="111" name="Google Shape;111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30050" y="1381341"/>
            <a:ext cx="1960852" cy="26841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7"/>
          <p:cNvSpPr txBox="1"/>
          <p:nvPr>
            <p:ph type="ctrTitle"/>
          </p:nvPr>
        </p:nvSpPr>
        <p:spPr>
          <a:xfrm>
            <a:off x="-299156" y="243056"/>
            <a:ext cx="8475000" cy="8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Vazirmatn"/>
                <a:ea typeface="Vazirmatn"/>
                <a:cs typeface="Vazirmatn"/>
                <a:sym typeface="Vazirmatn"/>
              </a:rPr>
              <a:t>مرحله ۱: نوشتن پیش‌نویس</a:t>
            </a:r>
            <a:endParaRPr sz="20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latin typeface="Vazirmatn"/>
                <a:ea typeface="Vazirmatn"/>
                <a:cs typeface="Vazirmatn"/>
                <a:sym typeface="Vazirmatn"/>
              </a:rPr>
              <a:t>تصمیم بگیرید که کتاب بزرگ شما در مورد چه خواهد بود</a:t>
            </a:r>
            <a:endParaRPr sz="2000"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117" name="Google Shape;117;p27"/>
          <p:cNvSpPr txBox="1"/>
          <p:nvPr/>
        </p:nvSpPr>
        <p:spPr>
          <a:xfrm>
            <a:off x="-59737" y="243056"/>
            <a:ext cx="4271400" cy="4245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900" u="none" cap="none" strike="noStrike">
              <a:solidFill>
                <a:srgbClr val="1C4587"/>
              </a:solidFill>
              <a:highlight>
                <a:srgbClr val="FFFFFF"/>
              </a:highlight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200" u="none" cap="none" strike="noStrike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۱</a:t>
            </a: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. د</a:t>
            </a:r>
            <a:r>
              <a:rPr b="1" i="0" lang="en" sz="1500" u="none" cap="none" strike="noStrike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ر مورد کودکی که می شناسید، در سن مخاطب مورد نظرتان فکر کنید و داستان خود را با در نظر گرفتن آنها بنویسید.</a:t>
            </a:r>
            <a:endParaRPr b="1" i="0" sz="1500" u="none" cap="none" strike="noStrike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2540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t/>
            </a:r>
            <a:endParaRPr b="1" i="0" sz="1500" u="none" cap="none" strike="noStrike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500" u="none" cap="none" strike="noStrike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قبل از شروع نوشتن به این سوالات پاسخ دهید:</a:t>
            </a:r>
            <a:endParaRPr b="1" i="0" sz="1500" u="none" cap="none" strike="noStrike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500" u="none" cap="none" strike="noStrike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الف. داستان درباره چه خواهد بود؟</a:t>
            </a:r>
            <a:endParaRPr b="1" i="0" sz="1500" u="none" cap="none" strike="noStrike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500" u="none" cap="none" strike="noStrike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به «۱.۴ انتخاب ایده‌ها و رویدادها برای هر نوع ماده آموزشی» مراجعه کنید و از موضوع انتخاب شده برای داستان کتاب بزرگ استفاده کنید.</a:t>
            </a:r>
            <a:endParaRPr b="1" i="0" sz="1500" u="none" cap="none" strike="noStrike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500" u="none" cap="none" strike="noStrike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500" u="none" cap="none" strike="noStrike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ب: داستان درباره چه کسی خواهد بود؟</a:t>
            </a:r>
            <a:endParaRPr b="1" i="0" sz="1500" u="none" cap="none" strike="noStrike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500" u="none" cap="none" strike="noStrike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شخصیت‌های اصلی یک داستان می‌توانند انسان‌ها، حیوانات یا گهگاه چیزهایی از طبیعت یا اشیاء باشند</a:t>
            </a:r>
            <a:r>
              <a:rPr b="1" i="0" lang="en" sz="1500" u="none" cap="none" strike="noStrike">
                <a:solidFill>
                  <a:srgbClr val="FF00FF"/>
                </a:solidFill>
                <a:latin typeface="Vazirmatn"/>
                <a:ea typeface="Vazirmatn"/>
                <a:cs typeface="Vazirmatn"/>
                <a:sym typeface="Vazirmatn"/>
              </a:rPr>
              <a:t>.</a:t>
            </a:r>
            <a:endParaRPr b="1" i="0" sz="1500" u="none" cap="none" strike="noStrike">
              <a:solidFill>
                <a:srgbClr val="FF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18" name="Google Shape;118;p27"/>
          <p:cNvPicPr preferRelativeResize="0"/>
          <p:nvPr/>
        </p:nvPicPr>
        <p:blipFill rotWithShape="1">
          <a:blip r:embed="rId3">
            <a:alphaModFix/>
          </a:blip>
          <a:srcRect b="0" l="17455" r="7044" t="0"/>
          <a:stretch/>
        </p:blipFill>
        <p:spPr>
          <a:xfrm>
            <a:off x="4552988" y="1878581"/>
            <a:ext cx="3551155" cy="278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8"/>
          <p:cNvSpPr txBox="1"/>
          <p:nvPr/>
        </p:nvSpPr>
        <p:spPr>
          <a:xfrm>
            <a:off x="0" y="461850"/>
            <a:ext cx="4363500" cy="4422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ج. این داستان کجا و چه زمانی اتفاق می‌افتد؟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تصمیم بگیرید که می‌خواهید نظم و ترتیب داستان چگونه باشد.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د: در داستان چه اتفاقی خواهد افتاد؟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اتفاقی ترسناک؟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هیجان انگیز؟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       شگفت‌انگیز؟ 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خنده‌دار؟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آیا اتفاقی قابل پیش‌بینی است که بچه‌ها بتوانند حدس بزنند؟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اتفاقی واقعی؟ یا خیالی؟ … 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</a:pPr>
            <a:r>
              <a:rPr b="1" lang="en" sz="17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شما نویسنده هستید پس باید تصمیم بگیرید!</a:t>
            </a:r>
            <a:endParaRPr b="1" sz="17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pic>
        <p:nvPicPr>
          <p:cNvPr id="124" name="Google Shape;12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62238" y="611231"/>
            <a:ext cx="3097407" cy="4106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9"/>
          <p:cNvSpPr txBox="1"/>
          <p:nvPr>
            <p:ph idx="1" type="subTitle"/>
          </p:nvPr>
        </p:nvSpPr>
        <p:spPr>
          <a:xfrm>
            <a:off x="4360200" y="967350"/>
            <a:ext cx="3883200" cy="11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 نکته:</a:t>
            </a:r>
            <a:endParaRPr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 مطمئن شوید که اولین پیش نویس خود را به زبان اول(L1) خود بنویسید و نه به زبان ملی. اگر به زبان ملی بنویسید و سپس به زبان مادری ترجمه کنید نوشته شما طبیعی به نظر نمی‌رسد.</a:t>
            </a:r>
            <a:endParaRPr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  نکته:</a:t>
            </a:r>
            <a:endParaRPr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 در این مرحله نگران املای صحیح نباشید. بعداً برای  تصحیح اشتباهات خود وقت خواهید داشت. </a:t>
            </a:r>
            <a:endParaRPr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وقت خود را صرف ایجاد یک داستان جالب کنید.</a:t>
            </a:r>
            <a:endParaRPr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130" name="Google Shape;130;p29"/>
          <p:cNvSpPr txBox="1"/>
          <p:nvPr/>
        </p:nvSpPr>
        <p:spPr>
          <a:xfrm>
            <a:off x="0" y="398663"/>
            <a:ext cx="4300200" cy="4617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در نظر بگیرید  که داستان شما یک جمله تکراری که بتواند در سه یا چند صفحه با تنوع در متن تکرار شود، داشته باشد.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۳. برنامه‌ریزی کنید که داستان هشت تا ده صفحه باشد و در هر صفحه یک یا دو جمله باشد.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۴. نوشتن را آغاز کنید: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ابتدا در  یک دفترچه یادداشت با فاصله کافی بین جملات تا ویرایش آسان باشد و در کنار آن فضایی برای توصیف تصویر مورد نظرتان وجود داشته باشد. همچنین می‌توانید از برگه برنامه‌ریزی داستان کتاب بزرگ به عنوان راهنما استفاده کنید. 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(جزوه ۳.۵ )</a:t>
            </a:r>
            <a:endParaRPr sz="1100"/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3429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0"/>
          <p:cNvSpPr txBox="1"/>
          <p:nvPr>
            <p:ph idx="1" type="subTitle"/>
          </p:nvPr>
        </p:nvSpPr>
        <p:spPr>
          <a:xfrm>
            <a:off x="-110287" y="467081"/>
            <a:ext cx="43725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معرفی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محتوای داستان که اغلب شامل مشکلی است که باید حل شود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یک جمله تکرارشونده که حداقل سه بار استفاده می‌شود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مقداری محتوای قابل پیش‌بینی تا خواننده بتواند حدس بزند چه اتفاقی خواهد افتاد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جالب است، بنابراین خواننده می‌خواهد بداند که در آینده چه اتفاقی خواهد افتاد.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نقطه اوج یا هیجان‌انگیزترین نقطه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رزولوشن - یا روشی که مشکل حل می‌شود.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پایان غافلگیرکننده یا سرگرم‌کننده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165100" lvl="0" marL="254000" rtl="0" algn="l">
              <a:lnSpc>
                <a:spcPct val="150000"/>
              </a:lnSpc>
              <a:spcBef>
                <a:spcPts val="8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136" name="Google Shape;136;p30"/>
          <p:cNvSpPr txBox="1"/>
          <p:nvPr/>
        </p:nvSpPr>
        <p:spPr>
          <a:xfrm>
            <a:off x="4717275" y="555544"/>
            <a:ext cx="3282900" cy="6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 یک کتاب بزرگ با ساختار مبتنی بر اوج ممکن است شامل این موارد شود:</a:t>
            </a:r>
            <a:endParaRPr b="1"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137" name="Google Shape;137;p30"/>
          <p:cNvSpPr/>
          <p:nvPr/>
        </p:nvSpPr>
        <p:spPr>
          <a:xfrm>
            <a:off x="4868925" y="899831"/>
            <a:ext cx="480300" cy="2274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pic>
        <p:nvPicPr>
          <p:cNvPr id="138" name="Google Shape;13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1356" y="1942388"/>
            <a:ext cx="3546508" cy="21107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idx="1" type="subTitle"/>
          </p:nvPr>
        </p:nvSpPr>
        <p:spPr>
          <a:xfrm>
            <a:off x="129825" y="209100"/>
            <a:ext cx="4006200" cy="4663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92500" lnSpcReduction="20000"/>
          </a:bodyPr>
          <a:lstStyle/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تصمیم بگیرید که چه تصویرهایی داشته باشید. تصویر مورد نظر خود را در هر صفحه شرح دهید.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اگر نمی توانید به یک تصویر ساده برای نشان دادن محتوای یک صفحه فکر کنید، ممکن است لازم باشد آن صفحه را دوباره بنویسید.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«تصمیم بگیرید که آیا آماده هستید داستان خود را به دیگران نشان دهید. »</a:t>
            </a:r>
            <a:endParaRPr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این پرسش‌ها به شما کمک می‌کند.</a:t>
            </a:r>
            <a:endParaRPr sz="15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آیا داستان شما: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با معنای واضح ارتباط برقرار کنید؟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صدای طبیعی در صدای متن و پیش‌روی داستان؟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پرورش هویت خود و فرهنگی؟ آیا خواننده احساس خواهد کرد که این مال خودش است؟</a:t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144" name="Google Shape;144;p31"/>
          <p:cNvSpPr txBox="1"/>
          <p:nvPr/>
        </p:nvSpPr>
        <p:spPr>
          <a:xfrm>
            <a:off x="4237031" y="284925"/>
            <a:ext cx="3917700" cy="9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مرحله ۲: ویرایش پیش‌نویس اول</a:t>
            </a:r>
            <a:endParaRPr b="1" sz="20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</a:pPr>
            <a:r>
              <a:rPr b="1" lang="en" sz="15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 تأمل در مورد اینکه مخاطب مورد نظر شما چگونه ممکن است به داستان شما پاسخ دهد.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2"/>
          <p:cNvSpPr txBox="1"/>
          <p:nvPr>
            <p:ph idx="1" type="subTitle"/>
          </p:nvPr>
        </p:nvSpPr>
        <p:spPr>
          <a:xfrm>
            <a:off x="0" y="-164287"/>
            <a:ext cx="4249800" cy="577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45720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990000"/>
              </a:solidFill>
              <a:highlight>
                <a:schemeClr val="dk2"/>
              </a:highlight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بعد از اینکه دوست شما داستان را خواند، از او سوالاتی مانند سوالات زیر بپرسید:</a:t>
            </a:r>
            <a:endParaRPr sz="14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نظر شما در مورد سبک زبان مورد استفاده چیست؟ 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چه مواردی در داستان واضح بود و چه چیزی مشخص نبود؟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فکر می‌کنید این داستان درباره چه فرهنگی است؟ چرا؟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چه چیزی در مورد شخصیت‌ها جالب است؟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چه چیزی شخصیت‌ها را جالب می کند؟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در مورد طرح به من بگویید: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آیا چیزی جالب یا گیج‌کننده در مورد طرح بود؟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در این داستان چه چیزی را می توانید: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 «ببینید، بشنوید، بو کنید، حس کنید، یا لمس کنید»؟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چه چیزی را در این داستان بیشتر دوست داشتید؟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چه چیزی را در این داستان کمتر دوست داشتید؟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• چه چیزی را تغییر می‌دهید یا اضافه می‌کنید تا این داستان جذاب‌تر شود؟</a:t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  <p:sp>
        <p:nvSpPr>
          <p:cNvPr id="150" name="Google Shape;150;p32"/>
          <p:cNvSpPr txBox="1"/>
          <p:nvPr/>
        </p:nvSpPr>
        <p:spPr>
          <a:xfrm>
            <a:off x="4338131" y="322838"/>
            <a:ext cx="3867000" cy="1769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مرحله ۳: ویرایش با کمک همتایان</a:t>
            </a:r>
            <a:endParaRPr b="1" sz="20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با درخواست از یک دوست برای خواندن داستان خود، به این سوال پاسخ دهید؟</a:t>
            </a:r>
            <a:endParaRPr b="1" sz="15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 </a:t>
            </a:r>
            <a:r>
              <a:rPr b="1" lang="en" sz="24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آیا داستان شما آماده است تا به یک کتاب بزرگ تبدیل شود.</a:t>
            </a:r>
            <a:endParaRPr b="1" sz="24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/>
        </p:nvSpPr>
        <p:spPr>
          <a:xfrm>
            <a:off x="4135931" y="259650"/>
            <a:ext cx="4056900" cy="18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</a:pPr>
            <a:r>
              <a:t/>
            </a:r>
            <a:endParaRPr b="1" sz="14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</a:pPr>
            <a:r>
              <a:rPr b="1" lang="en" sz="14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م</a:t>
            </a:r>
            <a:r>
              <a:rPr b="1" lang="en" sz="20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رحله ۴: داستان خود را با توجه به بازخوردی که دریافت کرده‌اید، ویرایش کنید. </a:t>
            </a:r>
            <a:endParaRPr b="1" sz="2000">
              <a:solidFill>
                <a:schemeClr val="dk2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00"/>
              <a:buFont typeface="Arial"/>
              <a:buNone/>
            </a:pPr>
            <a:r>
              <a:rPr b="1" lang="en" sz="1600">
                <a:solidFill>
                  <a:schemeClr val="dk2"/>
                </a:solidFill>
                <a:latin typeface="Vazirmatn"/>
                <a:ea typeface="Vazirmatn"/>
                <a:cs typeface="Vazirmatn"/>
                <a:sym typeface="Vazirmatn"/>
              </a:rPr>
              <a:t>(به بخش ۳.۲.b تست هنر مراجعه کنید)</a:t>
            </a:r>
            <a:endParaRPr sz="14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156" name="Google Shape;156;p33"/>
          <p:cNvSpPr txBox="1"/>
          <p:nvPr/>
        </p:nvSpPr>
        <p:spPr>
          <a:xfrm>
            <a:off x="185475" y="209644"/>
            <a:ext cx="4056900" cy="44652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روش آزمایش قالب‌های هنری: چرخه آزمایش</a:t>
            </a:r>
            <a:endParaRPr b="1" sz="16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60350" lvl="0" marL="34290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500"/>
              <a:buFont typeface="Vazirmatn"/>
              <a:buChar char="●"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آزمودن معنای قالب هنری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60350" lvl="0" marL="34290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500"/>
              <a:buFont typeface="Vazirmatn"/>
              <a:buChar char="●"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آزمایش طبیعی بودن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-260350" lvl="0" marL="34290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C4587"/>
              </a:buClr>
              <a:buSzPts val="1500"/>
              <a:buFont typeface="Vazirmatn"/>
              <a:buChar char="●"/>
            </a:pPr>
            <a:r>
              <a:rPr b="1" lang="en" sz="1500">
                <a:solidFill>
                  <a:srgbClr val="1C4587"/>
                </a:solidFill>
                <a:latin typeface="Vazirmatn"/>
                <a:ea typeface="Vazirmatn"/>
                <a:cs typeface="Vazirmatn"/>
                <a:sym typeface="Vazirmatn"/>
              </a:rPr>
              <a:t>آزمایش خودی شدن/دقت</a:t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1C4587"/>
              </a:solidFill>
              <a:latin typeface="Vazirmatn"/>
              <a:ea typeface="Vazirmatn"/>
              <a:cs typeface="Vazirmatn"/>
              <a:sym typeface="Vazirmatn"/>
            </a:endParaRPr>
          </a:p>
          <a:p>
            <a:pPr indent="0" lvl="0" marL="0" marR="0" rtl="1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990000"/>
                </a:solidFill>
                <a:latin typeface="Vazirmatn"/>
                <a:ea typeface="Vazirmatn"/>
                <a:cs typeface="Vazirmatn"/>
                <a:sym typeface="Vazirmatn"/>
              </a:rPr>
              <a:t>پس از بررسی قالب‌های هنری، تصحیح قالب‌های هنری انجام می‌شود.</a:t>
            </a:r>
            <a:endParaRPr b="1" sz="1600">
              <a:solidFill>
                <a:srgbClr val="990000"/>
              </a:solidFill>
              <a:latin typeface="Vazirmatn"/>
              <a:ea typeface="Vazirmatn"/>
              <a:cs typeface="Vazirmatn"/>
              <a:sym typeface="Vazirmat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1AFD1"/>
      </a:accent4>
      <a:accent5>
        <a:srgbClr val="0F9D58"/>
      </a:accent5>
      <a:accent6>
        <a:srgbClr val="9C27B0"/>
      </a:accent6>
      <a:hlink>
        <a:srgbClr val="0F9D58"/>
      </a:hlink>
      <a:folHlink>
        <a:srgbClr val="0F9D5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