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Vazirmatn"/>
      <p:regular r:id="rId14"/>
      <p:bold r:id="rId15"/>
    </p:embeddedFon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Vazirmatn-bold.fntdata"/><Relationship Id="rId14" Type="http://schemas.openxmlformats.org/officeDocument/2006/relationships/font" Target="fonts/Vazirmatn-regular.fntdata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CenturyGothic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1cffc43427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g31cffc43427_0_3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1cffc43427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g31cffc43427_0_3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1cffc43427_0_3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31cffc43427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1cffc43427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9" name="Google Shape;209;g31cffc43427_0_3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1cffc43427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g31cffc43427_0_3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1cffc43427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g31cffc43427_0_3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1cffc43427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7" name="Google Shape;227;g31cffc43427_0_3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27484" y="1539689"/>
            <a:ext cx="6710100" cy="3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ctrTitle"/>
          </p:nvPr>
        </p:nvSpPr>
        <p:spPr>
          <a:xfrm>
            <a:off x="866216" y="1085850"/>
            <a:ext cx="6619200" cy="2497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866216" y="3583035"/>
            <a:ext cx="66192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cap="none">
                <a:solidFill>
                  <a:srgbClr val="9197CE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866217" y="2146300"/>
            <a:ext cx="66192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b="0" sz="3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866216" y="3583036"/>
            <a:ext cx="66192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500" cap="none">
                <a:solidFill>
                  <a:srgbClr val="9197C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827484" y="1545431"/>
            <a:ext cx="3297300" cy="31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 sz="1400"/>
            </a:lvl1pPr>
            <a:lvl2pPr indent="-2921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►"/>
              <a:defRPr sz="1200"/>
            </a:lvl2pPr>
            <a:lvl3pPr indent="-2794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3pPr>
            <a:lvl4pPr indent="-2730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4pPr>
            <a:lvl5pPr indent="-2730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5pPr>
            <a:lvl6pPr indent="-2730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6pPr>
            <a:lvl7pPr indent="-2730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7pPr>
            <a:lvl8pPr indent="-2730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8pPr>
            <a:lvl9pPr indent="-2730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9pPr>
          </a:lstStyle>
          <a:p/>
        </p:txBody>
      </p:sp>
      <p:sp>
        <p:nvSpPr>
          <p:cNvPr id="83" name="Google Shape;83;p17"/>
          <p:cNvSpPr txBox="1"/>
          <p:nvPr>
            <p:ph idx="2" type="body"/>
          </p:nvPr>
        </p:nvSpPr>
        <p:spPr>
          <a:xfrm>
            <a:off x="4240870" y="1542069"/>
            <a:ext cx="3297300" cy="3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 sz="1400"/>
            </a:lvl1pPr>
            <a:lvl2pPr indent="-2921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►"/>
              <a:defRPr sz="1200"/>
            </a:lvl2pPr>
            <a:lvl3pPr indent="-2794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3pPr>
            <a:lvl4pPr indent="-2730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4pPr>
            <a:lvl5pPr indent="-2730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5pPr>
            <a:lvl6pPr indent="-2730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6pPr>
            <a:lvl7pPr indent="-2730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7pPr>
            <a:lvl8pPr indent="-2730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8pPr>
            <a:lvl9pPr indent="-2730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9pPr>
          </a:lstStyle>
          <a:p/>
        </p:txBody>
      </p:sp>
      <p:sp>
        <p:nvSpPr>
          <p:cNvPr id="84" name="Google Shape;84;p17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827485" y="1428750"/>
            <a:ext cx="32973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9197C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90" name="Google Shape;90;p18"/>
          <p:cNvSpPr txBox="1"/>
          <p:nvPr>
            <p:ph idx="2" type="body"/>
          </p:nvPr>
        </p:nvSpPr>
        <p:spPr>
          <a:xfrm>
            <a:off x="827484" y="1885950"/>
            <a:ext cx="32973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 sz="1400"/>
            </a:lvl1pPr>
            <a:lvl2pPr indent="-2921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►"/>
              <a:defRPr sz="1200"/>
            </a:lvl2pPr>
            <a:lvl3pPr indent="-2794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3pPr>
            <a:lvl4pPr indent="-2730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4pPr>
            <a:lvl5pPr indent="-2730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5pPr>
            <a:lvl6pPr indent="-2730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6pPr>
            <a:lvl7pPr indent="-2730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7pPr>
            <a:lvl8pPr indent="-2730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8pPr>
            <a:lvl9pPr indent="-2730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9pPr>
          </a:lstStyle>
          <a:p/>
        </p:txBody>
      </p:sp>
      <p:sp>
        <p:nvSpPr>
          <p:cNvPr id="91" name="Google Shape;91;p18"/>
          <p:cNvSpPr txBox="1"/>
          <p:nvPr>
            <p:ph idx="3" type="body"/>
          </p:nvPr>
        </p:nvSpPr>
        <p:spPr>
          <a:xfrm>
            <a:off x="4240871" y="1428750"/>
            <a:ext cx="32973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9197C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92" name="Google Shape;92;p18"/>
          <p:cNvSpPr txBox="1"/>
          <p:nvPr>
            <p:ph idx="4" type="body"/>
          </p:nvPr>
        </p:nvSpPr>
        <p:spPr>
          <a:xfrm>
            <a:off x="4240871" y="1885950"/>
            <a:ext cx="32973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 sz="1400"/>
            </a:lvl1pPr>
            <a:lvl2pPr indent="-2921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►"/>
              <a:defRPr sz="1200"/>
            </a:lvl2pPr>
            <a:lvl3pPr indent="-2794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3pPr>
            <a:lvl4pPr indent="-2730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4pPr>
            <a:lvl5pPr indent="-2730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5pPr>
            <a:lvl6pPr indent="-2730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6pPr>
            <a:lvl7pPr indent="-2730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7pPr>
            <a:lvl8pPr indent="-2730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8pPr>
            <a:lvl9pPr indent="-2730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9pPr>
          </a:lstStyle>
          <a:p/>
        </p:txBody>
      </p:sp>
      <p:sp>
        <p:nvSpPr>
          <p:cNvPr id="93" name="Google Shape;93;p18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866215" y="1085850"/>
            <a:ext cx="25509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  <a:defRPr b="0"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588462" y="1085850"/>
            <a:ext cx="3897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500"/>
            </a:lvl1pPr>
            <a:lvl2pPr indent="-2984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 sz="1400"/>
            </a:lvl2pPr>
            <a:lvl3pPr indent="-2921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►"/>
              <a:defRPr sz="1200"/>
            </a:lvl3pPr>
            <a:lvl4pPr indent="-2794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4pPr>
            <a:lvl5pPr indent="-2794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5pPr>
            <a:lvl6pPr indent="-2794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6pPr>
            <a:lvl7pPr indent="-2794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7pPr>
            <a:lvl8pPr indent="-2794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8pPr>
            <a:lvl9pPr indent="-2794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9pPr>
          </a:lstStyle>
          <a:p/>
        </p:txBody>
      </p:sp>
      <p:sp>
        <p:nvSpPr>
          <p:cNvPr id="108" name="Google Shape;108;p21"/>
          <p:cNvSpPr txBox="1"/>
          <p:nvPr>
            <p:ph idx="2" type="body"/>
          </p:nvPr>
        </p:nvSpPr>
        <p:spPr>
          <a:xfrm>
            <a:off x="866215" y="2346960"/>
            <a:ext cx="25509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09" name="Google Shape;109;p21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865430" y="1390644"/>
            <a:ext cx="38196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 b="0"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2"/>
          <p:cNvSpPr/>
          <p:nvPr>
            <p:ph idx="2" type="pic"/>
          </p:nvPr>
        </p:nvSpPr>
        <p:spPr>
          <a:xfrm>
            <a:off x="5212160" y="857250"/>
            <a:ext cx="2400300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0"/>
              </a:srgbClr>
            </a:outerShdw>
          </a:effectLst>
        </p:spPr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866215" y="2743200"/>
            <a:ext cx="38139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16" name="Google Shape;116;p22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866217" y="3600440"/>
            <a:ext cx="66192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  <a:defRPr b="0"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3"/>
          <p:cNvSpPr/>
          <p:nvPr>
            <p:ph idx="2" type="pic"/>
          </p:nvPr>
        </p:nvSpPr>
        <p:spPr>
          <a:xfrm>
            <a:off x="866216" y="514350"/>
            <a:ext cx="6619200" cy="27306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0"/>
              </a:srgbClr>
            </a:outerShdw>
          </a:effectLst>
        </p:spPr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866217" y="4025494"/>
            <a:ext cx="66192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23" name="Google Shape;123;p23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866215" y="1085850"/>
            <a:ext cx="6619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866215" y="2743200"/>
            <a:ext cx="6619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29" name="Google Shape;129;p24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1181101" y="1085850"/>
            <a:ext cx="5999400" cy="17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1447800" y="2828381"/>
            <a:ext cx="54597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b="0" i="0" sz="1100" cap="small">
                <a:solidFill>
                  <a:srgbClr val="9197C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35" name="Google Shape;135;p25"/>
          <p:cNvSpPr txBox="1"/>
          <p:nvPr>
            <p:ph idx="2" type="body"/>
          </p:nvPr>
        </p:nvSpPr>
        <p:spPr>
          <a:xfrm>
            <a:off x="866215" y="3262993"/>
            <a:ext cx="6619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36" name="Google Shape;136;p25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5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5"/>
          <p:cNvSpPr txBox="1"/>
          <p:nvPr/>
        </p:nvSpPr>
        <p:spPr>
          <a:xfrm>
            <a:off x="673721" y="728440"/>
            <a:ext cx="6015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0"/>
              <a:buFont typeface="Arial"/>
              <a:buNone/>
            </a:pPr>
            <a:r>
              <a:rPr b="0" i="0" lang="en" sz="9200" u="none" cap="none" strike="noStrike">
                <a:solidFill>
                  <a:srgbClr val="9197CE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6997868" y="1960340"/>
            <a:ext cx="6015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0"/>
              <a:buFont typeface="Arial"/>
              <a:buNone/>
            </a:pPr>
            <a:r>
              <a:rPr b="0" i="0" lang="en" sz="9200" u="none" cap="none" strike="noStrike">
                <a:solidFill>
                  <a:srgbClr val="9197CE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866215" y="2343151"/>
            <a:ext cx="66192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b="0" sz="3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866215" y="3583036"/>
            <a:ext cx="66192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500" cap="none">
                <a:solidFill>
                  <a:srgbClr val="9197C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4" name="Google Shape;144;p26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6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6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474710" y="1485900"/>
            <a:ext cx="22101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9197C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50" name="Google Shape;150;p27"/>
          <p:cNvSpPr txBox="1"/>
          <p:nvPr>
            <p:ph idx="2" type="body"/>
          </p:nvPr>
        </p:nvSpPr>
        <p:spPr>
          <a:xfrm>
            <a:off x="489347" y="2000250"/>
            <a:ext cx="2195700" cy="26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51" name="Google Shape;151;p27"/>
          <p:cNvSpPr txBox="1"/>
          <p:nvPr>
            <p:ph idx="3" type="body"/>
          </p:nvPr>
        </p:nvSpPr>
        <p:spPr>
          <a:xfrm>
            <a:off x="2912744" y="1485900"/>
            <a:ext cx="22020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9197C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52" name="Google Shape;152;p27"/>
          <p:cNvSpPr txBox="1"/>
          <p:nvPr>
            <p:ph idx="4" type="body"/>
          </p:nvPr>
        </p:nvSpPr>
        <p:spPr>
          <a:xfrm>
            <a:off x="2904830" y="2000250"/>
            <a:ext cx="2210100" cy="26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53" name="Google Shape;153;p27"/>
          <p:cNvSpPr txBox="1"/>
          <p:nvPr>
            <p:ph idx="5" type="body"/>
          </p:nvPr>
        </p:nvSpPr>
        <p:spPr>
          <a:xfrm>
            <a:off x="5343525" y="1485900"/>
            <a:ext cx="21993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9197C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54" name="Google Shape;154;p27"/>
          <p:cNvSpPr txBox="1"/>
          <p:nvPr>
            <p:ph idx="6" type="body"/>
          </p:nvPr>
        </p:nvSpPr>
        <p:spPr>
          <a:xfrm>
            <a:off x="5343525" y="2000250"/>
            <a:ext cx="2199300" cy="26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cxnSp>
        <p:nvCxnSpPr>
          <p:cNvPr id="155" name="Google Shape;155;p27"/>
          <p:cNvCxnSpPr/>
          <p:nvPr/>
        </p:nvCxnSpPr>
        <p:spPr>
          <a:xfrm>
            <a:off x="2794607" y="1600200"/>
            <a:ext cx="0" cy="2971800"/>
          </a:xfrm>
          <a:prstGeom prst="straightConnector1">
            <a:avLst/>
          </a:prstGeom>
          <a:noFill/>
          <a:ln cap="flat" cmpd="sng" w="12700">
            <a:solidFill>
              <a:srgbClr val="9197CE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" name="Google Shape;156;p27"/>
          <p:cNvCxnSpPr/>
          <p:nvPr/>
        </p:nvCxnSpPr>
        <p:spPr>
          <a:xfrm>
            <a:off x="5221670" y="1600200"/>
            <a:ext cx="0" cy="2975100"/>
          </a:xfrm>
          <a:prstGeom prst="straightConnector1">
            <a:avLst/>
          </a:prstGeom>
          <a:noFill/>
          <a:ln cap="flat" cmpd="sng" w="12700">
            <a:solidFill>
              <a:srgbClr val="9197CE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" name="Google Shape;157;p27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27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489347" y="3188212"/>
            <a:ext cx="22050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9197C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63" name="Google Shape;163;p28"/>
          <p:cNvSpPr/>
          <p:nvPr>
            <p:ph idx="2" type="pic"/>
          </p:nvPr>
        </p:nvSpPr>
        <p:spPr>
          <a:xfrm>
            <a:off x="489347" y="1657350"/>
            <a:ext cx="2205000" cy="1143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0"/>
              </a:srgbClr>
            </a:outerShdw>
          </a:effectLst>
        </p:spPr>
      </p:sp>
      <p:sp>
        <p:nvSpPr>
          <p:cNvPr id="164" name="Google Shape;164;p28"/>
          <p:cNvSpPr txBox="1"/>
          <p:nvPr>
            <p:ph idx="3" type="body"/>
          </p:nvPr>
        </p:nvSpPr>
        <p:spPr>
          <a:xfrm>
            <a:off x="489347" y="3620408"/>
            <a:ext cx="22050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65" name="Google Shape;165;p28"/>
          <p:cNvSpPr txBox="1"/>
          <p:nvPr>
            <p:ph idx="4" type="body"/>
          </p:nvPr>
        </p:nvSpPr>
        <p:spPr>
          <a:xfrm>
            <a:off x="2917031" y="3188212"/>
            <a:ext cx="21978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9197C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66" name="Google Shape;166;p28"/>
          <p:cNvSpPr/>
          <p:nvPr>
            <p:ph idx="5" type="pic"/>
          </p:nvPr>
        </p:nvSpPr>
        <p:spPr>
          <a:xfrm>
            <a:off x="2917031" y="1657350"/>
            <a:ext cx="2197800" cy="1143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0"/>
              </a:srgbClr>
            </a:outerShdw>
          </a:effectLst>
        </p:spPr>
      </p:sp>
      <p:sp>
        <p:nvSpPr>
          <p:cNvPr id="167" name="Google Shape;167;p28"/>
          <p:cNvSpPr txBox="1"/>
          <p:nvPr>
            <p:ph idx="6" type="body"/>
          </p:nvPr>
        </p:nvSpPr>
        <p:spPr>
          <a:xfrm>
            <a:off x="2916017" y="3620407"/>
            <a:ext cx="22008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68" name="Google Shape;168;p28"/>
          <p:cNvSpPr txBox="1"/>
          <p:nvPr>
            <p:ph idx="7" type="body"/>
          </p:nvPr>
        </p:nvSpPr>
        <p:spPr>
          <a:xfrm>
            <a:off x="5343525" y="3188212"/>
            <a:ext cx="21993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9197C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69" name="Google Shape;169;p28"/>
          <p:cNvSpPr/>
          <p:nvPr>
            <p:ph idx="8" type="pic"/>
          </p:nvPr>
        </p:nvSpPr>
        <p:spPr>
          <a:xfrm>
            <a:off x="5343524" y="1657350"/>
            <a:ext cx="2199300" cy="1143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0"/>
              </a:srgbClr>
            </a:outerShdw>
          </a:effectLst>
        </p:spPr>
      </p:sp>
      <p:sp>
        <p:nvSpPr>
          <p:cNvPr id="170" name="Google Shape;170;p28"/>
          <p:cNvSpPr txBox="1"/>
          <p:nvPr>
            <p:ph idx="9" type="body"/>
          </p:nvPr>
        </p:nvSpPr>
        <p:spPr>
          <a:xfrm>
            <a:off x="5343431" y="3620406"/>
            <a:ext cx="22020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cxnSp>
        <p:nvCxnSpPr>
          <p:cNvPr id="171" name="Google Shape;171;p28"/>
          <p:cNvCxnSpPr/>
          <p:nvPr/>
        </p:nvCxnSpPr>
        <p:spPr>
          <a:xfrm>
            <a:off x="2794607" y="1600200"/>
            <a:ext cx="0" cy="2971800"/>
          </a:xfrm>
          <a:prstGeom prst="straightConnector1">
            <a:avLst/>
          </a:prstGeom>
          <a:noFill/>
          <a:ln cap="flat" cmpd="sng" w="12700">
            <a:solidFill>
              <a:srgbClr val="9197CE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2" name="Google Shape;172;p28"/>
          <p:cNvCxnSpPr/>
          <p:nvPr/>
        </p:nvCxnSpPr>
        <p:spPr>
          <a:xfrm>
            <a:off x="5221670" y="1600200"/>
            <a:ext cx="0" cy="2975100"/>
          </a:xfrm>
          <a:prstGeom prst="straightConnector1">
            <a:avLst/>
          </a:prstGeom>
          <a:noFill/>
          <a:ln cap="flat" cmpd="sng" w="12700">
            <a:solidFill>
              <a:srgbClr val="9197CE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3" name="Google Shape;173;p28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28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28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 rot="5400000">
            <a:off x="2609140" y="-241861"/>
            <a:ext cx="3146700" cy="6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79" name="Google Shape;179;p29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29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29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 rot="5400000">
            <a:off x="4700710" y="1850260"/>
            <a:ext cx="43695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 rot="5400000">
            <a:off x="1259709" y="-104840"/>
            <a:ext cx="4026600" cy="55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85" name="Google Shape;185;p30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0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0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23" Type="http://schemas.openxmlformats.org/officeDocument/2006/relationships/theme" Target="../theme/theme3.xml"/><Relationship Id="rId1" Type="http://schemas.openxmlformats.org/officeDocument/2006/relationships/image" Target="../media/image9.png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2.xml"/><Relationship Id="rId5" Type="http://schemas.openxmlformats.org/officeDocument/2006/relationships/image" Target="../media/image1.png"/><Relationship Id="rId19" Type="http://schemas.openxmlformats.org/officeDocument/2006/relationships/slideLayout" Target="../slideLayouts/slideLayout25.xml"/><Relationship Id="rId6" Type="http://schemas.openxmlformats.org/officeDocument/2006/relationships/slideLayout" Target="../slideLayouts/slideLayout12.xml"/><Relationship Id="rId1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0" l="3614" r="0" t="0"/>
          <a:stretch/>
        </p:blipFill>
        <p:spPr>
          <a:xfrm>
            <a:off x="0" y="2002264"/>
            <a:ext cx="3027758" cy="314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 b="0" l="35641" r="0" t="0"/>
          <a:stretch/>
        </p:blipFill>
        <p:spPr>
          <a:xfrm>
            <a:off x="0" y="2169260"/>
            <a:ext cx="1141809" cy="177408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/>
          <p:nvPr/>
        </p:nvSpPr>
        <p:spPr>
          <a:xfrm>
            <a:off x="6456759" y="1257300"/>
            <a:ext cx="2114700" cy="2114700"/>
          </a:xfrm>
          <a:prstGeom prst="ellipse">
            <a:avLst/>
          </a:prstGeom>
          <a:gradFill>
            <a:gsLst>
              <a:gs pos="0">
                <a:srgbClr val="5963B8">
                  <a:alpha val="6274"/>
                </a:srgbClr>
              </a:gs>
              <a:gs pos="36000">
                <a:srgbClr val="5963B8">
                  <a:alpha val="5490"/>
                </a:srgbClr>
              </a:gs>
              <a:gs pos="69000">
                <a:srgbClr val="5963B8">
                  <a:alpha val="0"/>
                </a:srgbClr>
              </a:gs>
              <a:gs pos="100000">
                <a:srgbClr val="5963B8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b="0" l="0" r="0" t="28810"/>
          <a:stretch/>
        </p:blipFill>
        <p:spPr>
          <a:xfrm>
            <a:off x="5999559" y="0"/>
            <a:ext cx="1202540" cy="85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 b="23318" l="0" r="0" t="0"/>
          <a:stretch/>
        </p:blipFill>
        <p:spPr>
          <a:xfrm>
            <a:off x="6454408" y="4572000"/>
            <a:ext cx="7453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7828359" y="0"/>
            <a:ext cx="514500" cy="85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827484" y="1539689"/>
            <a:ext cx="6710100" cy="3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7CE"/>
              </a:buClr>
              <a:buSzPts val="1200"/>
              <a:buFont typeface="Noto Sans Symbols"/>
              <a:buChar char="►"/>
              <a:defRPr b="0" i="0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9845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7CE"/>
              </a:buClr>
              <a:buSzPts val="110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21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7CE"/>
              </a:buClr>
              <a:buSzPts val="1000"/>
              <a:buFont typeface="Noto Sans Symbols"/>
              <a:buChar char="►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79400" lvl="3" marL="18288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7CE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7CE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79400" lvl="5" marL="2743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7CE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7CE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7CE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7CE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ctrTitle"/>
          </p:nvPr>
        </p:nvSpPr>
        <p:spPr>
          <a:xfrm>
            <a:off x="866216" y="1085850"/>
            <a:ext cx="6619200" cy="24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b="1" lang="en" sz="4600">
                <a:solidFill>
                  <a:srgbClr val="FFFF00"/>
                </a:solidFill>
                <a:latin typeface="Vazirmatn"/>
                <a:ea typeface="Vazirmatn"/>
                <a:cs typeface="Vazirmatn"/>
                <a:sym typeface="Vazirmatn"/>
              </a:rPr>
              <a:t>فعالیت‌های تجربی </a:t>
            </a:r>
            <a:br>
              <a:rPr lang="en"/>
            </a:br>
            <a:r>
              <a:rPr lang="en" sz="1700">
                <a:solidFill>
                  <a:srgbClr val="FFFF00"/>
                </a:solidFill>
                <a:latin typeface="Vazirmatn"/>
                <a:ea typeface="Vazirmatn"/>
                <a:cs typeface="Vazirmatn"/>
                <a:sym typeface="Vazirmatn"/>
              </a:rPr>
              <a:t>صفحات  ۱۰۹ و ۱۱۰ کتاب راهنما</a:t>
            </a:r>
            <a:endParaRPr sz="3900"/>
          </a:p>
        </p:txBody>
      </p:sp>
      <p:sp>
        <p:nvSpPr>
          <p:cNvPr id="193" name="Google Shape;193;p31"/>
          <p:cNvSpPr txBox="1"/>
          <p:nvPr>
            <p:ph idx="1" type="subTitle"/>
          </p:nvPr>
        </p:nvSpPr>
        <p:spPr>
          <a:xfrm>
            <a:off x="780004" y="4254304"/>
            <a:ext cx="66192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40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">
                <a:solidFill>
                  <a:schemeClr val="lt1"/>
                </a:solidFill>
              </a:rPr>
              <a:t>LIZ FOERSTER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80000"/>
              <a:buNone/>
            </a:pPr>
            <a:r>
              <a:rPr lang="en">
                <a:solidFill>
                  <a:schemeClr val="lt1"/>
                </a:solidFill>
              </a:rPr>
              <a:t>FOR ON-LINE ARTS IN LITERACY AND EDUCATION MATERIALS DEVELOPMENT WORKSHOP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80000"/>
              <a:buNone/>
            </a:pPr>
            <a:r>
              <a:rPr lang="en">
                <a:solidFill>
                  <a:schemeClr val="lt1"/>
                </a:solidFill>
              </a:rPr>
              <a:t>PAYAP UNIVERSITY LINGUISTICS INSTITUTE 2022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>
            <p:ph type="title"/>
          </p:nvPr>
        </p:nvSpPr>
        <p:spPr>
          <a:xfrm>
            <a:off x="479225" y="82725"/>
            <a:ext cx="7336200" cy="13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Times"/>
              <a:buNone/>
            </a:pPr>
            <a:r>
              <a:rPr b="1" lang="en" sz="2600">
                <a:solidFill>
                  <a:srgbClr val="FFFF00"/>
                </a:solidFill>
                <a:latin typeface="Vazirmatn"/>
                <a:ea typeface="Vazirmatn"/>
                <a:cs typeface="Vazirmatn"/>
                <a:sym typeface="Vazirmatn"/>
              </a:rPr>
              <a:t>کشف کنید: </a:t>
            </a:r>
            <a:endParaRPr b="1" sz="2600">
              <a:solidFill>
                <a:srgbClr val="FFFF00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Times"/>
              <a:buNone/>
            </a:pPr>
            <a:r>
              <a:t/>
            </a:r>
            <a:endParaRPr b="1" sz="2600">
              <a:solidFill>
                <a:srgbClr val="FFFF00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Times"/>
              <a:buNone/>
            </a:pPr>
            <a:r>
              <a:rPr lang="en" sz="23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rPr>
              <a:t>یک فعالیت کارگاهی-تجربی را برای شرکت‌کنندگان کارگاه برنامه‌ریزی کنید تا با هم انجام دهند.</a:t>
            </a:r>
            <a:br>
              <a:rPr i="1" lang="en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chemeClr val="lt1"/>
              </a:solidFill>
            </a:endParaRPr>
          </a:p>
        </p:txBody>
      </p:sp>
      <p:pic>
        <p:nvPicPr>
          <p:cNvPr id="199" name="Google Shape;199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300" y="1882575"/>
            <a:ext cx="3748500" cy="29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2"/>
          <p:cNvPicPr preferRelativeResize="0"/>
          <p:nvPr/>
        </p:nvPicPr>
        <p:blipFill rotWithShape="1">
          <a:blip r:embed="rId4">
            <a:alphaModFix/>
          </a:blip>
          <a:srcRect b="9555" l="0" r="7655" t="-14103"/>
          <a:stretch/>
        </p:blipFill>
        <p:spPr>
          <a:xfrm>
            <a:off x="4835800" y="1541363"/>
            <a:ext cx="3748576" cy="27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3744831" y="303875"/>
            <a:ext cx="3965100" cy="42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7012" lvl="0" marL="342900" rtl="1" algn="r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ts val="975"/>
              <a:buFont typeface="Vazirmatn"/>
              <a:buChar char="►"/>
            </a:pPr>
            <a:r>
              <a:rPr lang="en" sz="1240">
                <a:solidFill>
                  <a:srgbClr val="FFFF00"/>
                </a:solidFill>
                <a:latin typeface="Vazirmatn"/>
                <a:ea typeface="Vazirmatn"/>
                <a:cs typeface="Vazirmatn"/>
                <a:sym typeface="Vazirmatn"/>
              </a:rPr>
              <a:t>ب</a:t>
            </a:r>
            <a:r>
              <a:rPr lang="en" sz="1435">
                <a:solidFill>
                  <a:srgbClr val="FFFF00"/>
                </a:solidFill>
                <a:latin typeface="Vazirmatn"/>
                <a:ea typeface="Vazirmatn"/>
                <a:cs typeface="Vazirmatn"/>
                <a:sym typeface="Vazirmatn"/>
              </a:rPr>
              <a:t>ه لیست موضوعات هفتگی در بخش </a:t>
            </a:r>
            <a:r>
              <a:rPr lang="en" sz="1435">
                <a:solidFill>
                  <a:srgbClr val="FFFF00"/>
                </a:solidFill>
                <a:latin typeface="Vazirmatn"/>
                <a:ea typeface="Vazirmatn"/>
                <a:cs typeface="Vazirmatn"/>
                <a:sym typeface="Vazirmatn"/>
              </a:rPr>
              <a:t>۱.۲</a:t>
            </a:r>
            <a:r>
              <a:rPr lang="en" sz="1435">
                <a:solidFill>
                  <a:srgbClr val="FFFF00"/>
                </a:solidFill>
                <a:latin typeface="Vazirmatn"/>
                <a:ea typeface="Vazirmatn"/>
                <a:cs typeface="Vazirmatn"/>
                <a:sym typeface="Vazirmatn"/>
              </a:rPr>
              <a:t> کتاب راهنما مراجعه کنید.</a:t>
            </a:r>
            <a:br>
              <a:rPr lang="en" sz="1435">
                <a:solidFill>
                  <a:srgbClr val="FFFF00"/>
                </a:solidFill>
                <a:latin typeface="Vazirmatn"/>
                <a:ea typeface="Vazirmatn"/>
                <a:cs typeface="Vazirmatn"/>
                <a:sym typeface="Vazirmatn"/>
              </a:rPr>
            </a:br>
            <a:endParaRPr sz="1435">
              <a:solidFill>
                <a:srgbClr val="FFFF00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-252412" lvl="0" marL="34290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175"/>
              <a:buFont typeface="Vazirmatn"/>
              <a:buChar char="►"/>
            </a:pPr>
            <a:r>
              <a:rPr lang="en" sz="1435">
                <a:solidFill>
                  <a:srgbClr val="FFFF00"/>
                </a:solidFill>
                <a:latin typeface="Vazirmatn"/>
                <a:ea typeface="Vazirmatn"/>
                <a:cs typeface="Vazirmatn"/>
                <a:sym typeface="Vazirmatn"/>
              </a:rPr>
              <a:t>شماره هفته و موضوع هفتگی را بنویسید.</a:t>
            </a:r>
            <a:br>
              <a:rPr lang="en" sz="1435">
                <a:solidFill>
                  <a:srgbClr val="FFFF00"/>
                </a:solidFill>
                <a:latin typeface="Vazirmatn"/>
                <a:ea typeface="Vazirmatn"/>
                <a:cs typeface="Vazirmatn"/>
                <a:sym typeface="Vazirmatn"/>
              </a:rPr>
            </a:br>
            <a:br>
              <a:rPr lang="en" sz="1435">
                <a:solidFill>
                  <a:srgbClr val="FFFF00"/>
                </a:solidFill>
                <a:latin typeface="Vazirmatn"/>
                <a:ea typeface="Vazirmatn"/>
                <a:cs typeface="Vazirmatn"/>
                <a:sym typeface="Vazirmatn"/>
              </a:rPr>
            </a:br>
            <a:endParaRPr sz="1435">
              <a:solidFill>
                <a:srgbClr val="FFFF00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-252412" lvl="0" marL="34290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175"/>
              <a:buFont typeface="Vazirmatn"/>
              <a:buChar char="►"/>
            </a:pPr>
            <a:r>
              <a:rPr lang="en" sz="1435">
                <a:solidFill>
                  <a:srgbClr val="FFFF00"/>
                </a:solidFill>
                <a:latin typeface="Vazirmatn"/>
                <a:ea typeface="Vazirmatn"/>
                <a:cs typeface="Vazirmatn"/>
                <a:sym typeface="Vazirmatn"/>
              </a:rPr>
              <a:t>توضیحی درباره تجربه‌ای که برای دانش‌آموزان فراهم خواهید کرد بنویسید.</a:t>
            </a:r>
            <a:endParaRPr sz="1435">
              <a:solidFill>
                <a:srgbClr val="FFFF00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35">
                <a:solidFill>
                  <a:srgbClr val="FFFF00"/>
                </a:solidFill>
                <a:highlight>
                  <a:srgbClr val="E06666"/>
                </a:highlight>
                <a:latin typeface="Vazirmatn"/>
                <a:ea typeface="Vazirmatn"/>
                <a:cs typeface="Vazirmatn"/>
                <a:sym typeface="Vazirmatn"/>
              </a:rPr>
              <a:t> اگر بیش از یک ایده دارید، همه آن‌ها را درج کنید، ممکن است معلمان بخواهند از بین فعالیت‌های مختلف انتخاب کنند.</a:t>
            </a:r>
            <a:endParaRPr sz="1435">
              <a:solidFill>
                <a:srgbClr val="FFFF00"/>
              </a:solidFill>
              <a:highlight>
                <a:srgbClr val="E06666"/>
              </a:highlight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877"/>
              <a:buNone/>
            </a:pPr>
            <a:r>
              <a:t/>
            </a:r>
            <a:endParaRPr sz="1435">
              <a:solidFill>
                <a:srgbClr val="FFFF00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-252412" lvl="0" marL="342900" rtl="1" algn="r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ts val="1175"/>
              <a:buFont typeface="Vazirmatn"/>
              <a:buChar char="►"/>
            </a:pPr>
            <a:r>
              <a:rPr lang="en" sz="1435">
                <a:solidFill>
                  <a:srgbClr val="FFFF00"/>
                </a:solidFill>
                <a:latin typeface="Vazirmatn"/>
                <a:ea typeface="Vazirmatn"/>
                <a:cs typeface="Vazirmatn"/>
                <a:sym typeface="Vazirmatn"/>
              </a:rPr>
              <a:t>مواردی را که باید آماده کنید مانند دعوت از یک متخصص یا آماده‌سازی مواد آموزشی، لیست کنید.</a:t>
            </a:r>
            <a:endParaRPr sz="1435">
              <a:solidFill>
                <a:srgbClr val="FFFF00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"/>
              <a:buFont typeface="Arial"/>
              <a:buNone/>
            </a:pPr>
            <a:r>
              <a:t/>
            </a:r>
            <a:endParaRPr sz="1435">
              <a:solidFill>
                <a:srgbClr val="FFFF00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"/>
              <a:buFont typeface="Arial"/>
              <a:buNone/>
            </a:pPr>
            <a:r>
              <a:t/>
            </a:r>
            <a:endParaRPr sz="1435">
              <a:solidFill>
                <a:srgbClr val="FFFF00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877"/>
              <a:buNone/>
            </a:pPr>
            <a:r>
              <a:t/>
            </a:r>
            <a:endParaRPr sz="687"/>
          </a:p>
        </p:txBody>
      </p:sp>
      <p:pic>
        <p:nvPicPr>
          <p:cNvPr id="206" name="Google Shape;20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372" y="750094"/>
            <a:ext cx="3550444" cy="3643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type="title"/>
          </p:nvPr>
        </p:nvSpPr>
        <p:spPr>
          <a:xfrm>
            <a:off x="239063" y="382650"/>
            <a:ext cx="75390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Times New Roman"/>
              <a:buNone/>
            </a:pPr>
            <a:r>
              <a:rPr lang="en" sz="2000">
                <a:solidFill>
                  <a:srgbClr val="FFFF00"/>
                </a:solidFill>
                <a:latin typeface="Vazirmatn"/>
                <a:ea typeface="Vazirmatn"/>
                <a:cs typeface="Vazirmatn"/>
                <a:sym typeface="Vazirmatn"/>
              </a:rPr>
              <a:t>برنامه‌های هفتگی خود را در چک‌لیست‌های آمادگی مواد هفتگی کپی کنید.</a:t>
            </a:r>
            <a:br>
              <a:rPr lang="en" sz="2200"/>
            </a:br>
            <a:endParaRPr sz="2000"/>
          </a:p>
        </p:txBody>
      </p:sp>
      <p:pic>
        <p:nvPicPr>
          <p:cNvPr id="212" name="Google Shape;212;p34"/>
          <p:cNvPicPr preferRelativeResize="0"/>
          <p:nvPr/>
        </p:nvPicPr>
        <p:blipFill rotWithShape="1">
          <a:blip r:embed="rId3">
            <a:alphaModFix/>
          </a:blip>
          <a:srcRect b="-230" l="0" r="-220" t="0"/>
          <a:stretch/>
        </p:blipFill>
        <p:spPr>
          <a:xfrm rot="5400000">
            <a:off x="2784954" y="611525"/>
            <a:ext cx="3574100" cy="5216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>
            <p:ph idx="1" type="body"/>
          </p:nvPr>
        </p:nvSpPr>
        <p:spPr>
          <a:xfrm>
            <a:off x="635795" y="214313"/>
            <a:ext cx="6901800" cy="44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rgbClr val="FF9900"/>
                </a:solidFill>
                <a:latin typeface="Vazirmatn"/>
                <a:ea typeface="Vazirmatn"/>
                <a:cs typeface="Vazirmatn"/>
                <a:sym typeface="Vazirmatn"/>
              </a:rPr>
              <a:t>نکته:</a:t>
            </a:r>
            <a:r>
              <a:rPr lang="en" sz="1600">
                <a:latin typeface="Vazirmatn"/>
                <a:ea typeface="Vazirmatn"/>
                <a:cs typeface="Vazirmatn"/>
                <a:sym typeface="Vazirmatn"/>
              </a:rPr>
              <a:t> برخی معلمان به زمان زیادی برای تمرین نوشتن به زبان خود و نوشتن روی تخته گچی یا سفید نیاز دارند. اطمینان حاصل کنید که این موضوع در آموزش معلمان گنجانده شده است.</a:t>
            </a:r>
            <a:endParaRPr sz="1600"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rgbClr val="FF9900"/>
                </a:solidFill>
                <a:latin typeface="Vazirmatn"/>
                <a:ea typeface="Vazirmatn"/>
                <a:cs typeface="Vazirmatn"/>
                <a:sym typeface="Vazirmatn"/>
              </a:rPr>
              <a:t>نکته:</a:t>
            </a:r>
            <a:r>
              <a:rPr lang="en" sz="1600">
                <a:latin typeface="Vazirmatn"/>
                <a:ea typeface="Vazirmatn"/>
                <a:cs typeface="Vazirmatn"/>
                <a:sym typeface="Vazirmatn"/>
              </a:rPr>
              <a:t> از معلمانی که در نوشتن زبان خود راحت نیستند،  بخواهید</a:t>
            </a:r>
            <a:r>
              <a:rPr lang="en" sz="1600">
                <a:solidFill>
                  <a:srgbClr val="F6B26B"/>
                </a:solidFill>
                <a:latin typeface="Vazirmatn"/>
                <a:ea typeface="Vazirmatn"/>
                <a:cs typeface="Vazirmatn"/>
                <a:sym typeface="Vazirmatn"/>
              </a:rPr>
              <a:t> روزانه </a:t>
            </a:r>
            <a:r>
              <a:rPr lang="en" sz="1600">
                <a:latin typeface="Vazirmatn"/>
                <a:ea typeface="Vazirmatn"/>
                <a:cs typeface="Vazirmatn"/>
                <a:sym typeface="Vazirmatn"/>
              </a:rPr>
              <a:t>تمرین کنند.</a:t>
            </a:r>
            <a:endParaRPr sz="1600"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rgbClr val="FF9900"/>
                </a:solidFill>
                <a:latin typeface="Vazirmatn"/>
                <a:ea typeface="Vazirmatn"/>
                <a:cs typeface="Vazirmatn"/>
                <a:sym typeface="Vazirmatn"/>
              </a:rPr>
              <a:t>نکته:</a:t>
            </a:r>
            <a:r>
              <a:rPr lang="en" sz="1600">
                <a:solidFill>
                  <a:srgbClr val="FFFF00"/>
                </a:solidFill>
                <a:latin typeface="Vazirmatn"/>
                <a:ea typeface="Vazirmatn"/>
                <a:cs typeface="Vazirmatn"/>
                <a:sym typeface="Vazirmatn"/>
              </a:rPr>
              <a:t> </a:t>
            </a:r>
            <a:r>
              <a:rPr lang="en" sz="1600">
                <a:latin typeface="Vazirmatn"/>
                <a:ea typeface="Vazirmatn"/>
                <a:cs typeface="Vazirmatn"/>
                <a:sym typeface="Vazirmatn"/>
              </a:rPr>
              <a:t>در حال حاضر نگران املا نباشید. بعداً فرصت خواهید داشت اشتباهات خود را تصحیح کنید. وقت خود را صرف کمک به دانش‌آموزان برای خلق داستان کنید.</a:t>
            </a:r>
            <a:endParaRPr sz="1600"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Times"/>
              <a:ea typeface="Times"/>
              <a:cs typeface="Times"/>
              <a:sym typeface="Times"/>
            </a:endParaRPr>
          </a:p>
          <a:p>
            <a:pPr indent="-177800" lvl="0" marL="254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pic>
        <p:nvPicPr>
          <p:cNvPr id="218" name="Google Shape;218;p35"/>
          <p:cNvPicPr preferRelativeResize="0"/>
          <p:nvPr/>
        </p:nvPicPr>
        <p:blipFill rotWithShape="1">
          <a:blip r:embed="rId3">
            <a:alphaModFix/>
          </a:blip>
          <a:srcRect b="0" l="0" r="0" t="-6326"/>
          <a:stretch/>
        </p:blipFill>
        <p:spPr>
          <a:xfrm>
            <a:off x="3677776" y="2216088"/>
            <a:ext cx="3969187" cy="2763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's story" id="219" name="Google Shape;219;p35"/>
          <p:cNvPicPr preferRelativeResize="0"/>
          <p:nvPr/>
        </p:nvPicPr>
        <p:blipFill rotWithShape="1">
          <a:blip r:embed="rId4">
            <a:alphaModFix/>
          </a:blip>
          <a:srcRect b="10167" l="0" r="0" t="3230"/>
          <a:stretch/>
        </p:blipFill>
        <p:spPr>
          <a:xfrm>
            <a:off x="1311975" y="2363187"/>
            <a:ext cx="2007275" cy="246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/>
          <p:nvPr>
            <p:ph type="title"/>
          </p:nvPr>
        </p:nvSpPr>
        <p:spPr>
          <a:xfrm>
            <a:off x="294100" y="1864600"/>
            <a:ext cx="8416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FFFF00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2500">
                <a:solidFill>
                  <a:srgbClr val="FFFF00"/>
                </a:solidFill>
                <a:latin typeface="Vazirmatn"/>
                <a:ea typeface="Vazirmatn"/>
                <a:cs typeface="Vazirmatn"/>
                <a:sym typeface="Vazirmatn"/>
              </a:rPr>
              <a:t>چه ایده‌هایی برای فعالیت‌های کلاسی مرتبط با موضوع خود دارید؟</a:t>
            </a:r>
            <a:endParaRPr sz="2500">
              <a:solidFill>
                <a:srgbClr val="FFFF00"/>
              </a:solidFill>
              <a:latin typeface="Vazirmatn"/>
              <a:ea typeface="Vazirmatn"/>
              <a:cs typeface="Vazirmatn"/>
              <a:sym typeface="Vazirmat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7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Text&#10;&#10;Description automatically generated with low confidence" id="230" name="Google Shape;230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51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on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