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embeddedFontLst>
    <p:embeddedFont>
      <p:font typeface="Vazirmatn"/>
      <p:regular r:id="rId24"/>
      <p:bold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610D010-C8A7-4696-9CF7-413D8E5A2746}">
  <a:tblStyle styleId="{9610D010-C8A7-4696-9CF7-413D8E5A274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Vazirmatn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enturyGothic-regular.fntdata"/><Relationship Id="rId25" Type="http://schemas.openxmlformats.org/officeDocument/2006/relationships/font" Target="fonts/Vazirmatn-bold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d0622cbbd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1d0622cbbd_1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d0622cbbd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31d0622cbbd_1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d0622cbbd_1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1d0622cbbd_1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d0622cbbd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31d0622cbbd_1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d0622cbbd_1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1d0622cbbd_1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d0622cbbd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31d0622cbbd_1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d0622cbbd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g31d0622cbbd_1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d0622cbbd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8" name="Google Shape;288;g31d0622cbbd_1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d0622cbbd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31d0622cbbd_1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d0622cbbd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31d0622cbbd_1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d0622cbbd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31d0622cbbd_1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d0622cbbd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31d0622cbbd_1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d0622cbbd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g31d0622cbbd_1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d0622cbbd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1d0622cbbd_1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d0622cbbd_1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1d0622cbbd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d0622cbbd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31d0622cbbd_1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866216" y="358303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cap="none">
                <a:solidFill>
                  <a:srgbClr val="BED2E3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66217" y="2146300"/>
            <a:ext cx="66192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827484" y="1545431"/>
            <a:ext cx="3297300" cy="3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240870" y="1542069"/>
            <a:ext cx="32973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84" name="Google Shape;84;p1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1" name="Google Shape;91;p18"/>
          <p:cNvSpPr txBox="1"/>
          <p:nvPr>
            <p:ph idx="3" type="body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92" name="Google Shape;92;p18"/>
          <p:cNvSpPr txBox="1"/>
          <p:nvPr>
            <p:ph idx="4" type="body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1pPr>
            <a:lvl2pPr indent="-2921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2pPr>
            <a:lvl3pPr indent="-2794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3pPr>
            <a:lvl4pPr indent="-2730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4pPr>
            <a:lvl5pPr indent="-2730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5pPr>
            <a:lvl6pPr indent="-2730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6pPr>
            <a:lvl7pPr indent="-2730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7pPr>
            <a:lvl8pPr indent="-2730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8pPr>
            <a:lvl9pPr indent="-2730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Char char="►"/>
              <a:defRPr sz="900"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866215" y="1085850"/>
            <a:ext cx="25509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588462" y="1085850"/>
            <a:ext cx="3897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►"/>
              <a:defRPr sz="1500"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 sz="1400"/>
            </a:lvl2pPr>
            <a:lvl3pPr indent="-2921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►"/>
              <a:defRPr sz="1200"/>
            </a:lvl3pPr>
            <a:lvl4pPr indent="-2794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4pPr>
            <a:lvl5pPr indent="-2794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5pPr>
            <a:lvl6pPr indent="-2794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6pPr>
            <a:lvl7pPr indent="-2794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7pPr>
            <a:lvl8pPr indent="-2794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8pPr>
            <a:lvl9pPr indent="-2794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Char char="►"/>
              <a:defRPr sz="1100"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866216" y="2346960"/>
            <a:ext cx="2550900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865430" y="1390644"/>
            <a:ext cx="38196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Century Gothic"/>
              <a:buNone/>
              <a:defRPr b="0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/>
          <p:nvPr>
            <p:ph idx="2" type="pic"/>
          </p:nvPr>
        </p:nvSpPr>
        <p:spPr>
          <a:xfrm>
            <a:off x="5212160" y="857250"/>
            <a:ext cx="24003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866215" y="2743200"/>
            <a:ext cx="3813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16" name="Google Shape;116;p22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866217" y="3600440"/>
            <a:ext cx="6619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>
            <p:ph idx="2" type="pic"/>
          </p:nvPr>
        </p:nvSpPr>
        <p:spPr>
          <a:xfrm>
            <a:off x="866216" y="514349"/>
            <a:ext cx="6619200" cy="27306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866217" y="4025494"/>
            <a:ext cx="66192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866215" y="1085850"/>
            <a:ext cx="6619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866215" y="2743200"/>
            <a:ext cx="6619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1181100" y="1085850"/>
            <a:ext cx="59994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1447800" y="2828381"/>
            <a:ext cx="54597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b="0" i="0" sz="1100" cap="small">
                <a:solidFill>
                  <a:srgbClr val="BED2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866215" y="3262993"/>
            <a:ext cx="6619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673721" y="7284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BED2E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9200" u="none" cap="none" strike="noStrike">
              <a:solidFill>
                <a:srgbClr val="BED2E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6997868" y="1960340"/>
            <a:ext cx="601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" sz="9200" u="none" cap="none" strike="noStrike">
                <a:solidFill>
                  <a:srgbClr val="BED2E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9200" u="none" cap="none" strike="noStrike">
              <a:solidFill>
                <a:srgbClr val="BED2E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866215" y="2343151"/>
            <a:ext cx="6619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866216" y="3583036"/>
            <a:ext cx="66192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 cap="none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74710" y="1485900"/>
            <a:ext cx="2210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89347" y="2000250"/>
            <a:ext cx="21957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1" name="Google Shape;151;p27"/>
          <p:cNvSpPr txBox="1"/>
          <p:nvPr>
            <p:ph idx="3" type="body"/>
          </p:nvPr>
        </p:nvSpPr>
        <p:spPr>
          <a:xfrm>
            <a:off x="2912744" y="1485900"/>
            <a:ext cx="2202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2" name="Google Shape;152;p27"/>
          <p:cNvSpPr txBox="1"/>
          <p:nvPr>
            <p:ph idx="4" type="body"/>
          </p:nvPr>
        </p:nvSpPr>
        <p:spPr>
          <a:xfrm>
            <a:off x="2904830" y="2000250"/>
            <a:ext cx="22101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53" name="Google Shape;153;p27"/>
          <p:cNvSpPr txBox="1"/>
          <p:nvPr>
            <p:ph idx="5" type="body"/>
          </p:nvPr>
        </p:nvSpPr>
        <p:spPr>
          <a:xfrm>
            <a:off x="5343525" y="1485900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rgbClr val="BED2E3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54" name="Google Shape;154;p27"/>
          <p:cNvSpPr txBox="1"/>
          <p:nvPr>
            <p:ph idx="6" type="body"/>
          </p:nvPr>
        </p:nvSpPr>
        <p:spPr>
          <a:xfrm>
            <a:off x="5343525" y="2000250"/>
            <a:ext cx="21993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55" name="Google Shape;155;p27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7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7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89347" y="3188212"/>
            <a:ext cx="2205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3" name="Google Shape;163;p28"/>
          <p:cNvSpPr/>
          <p:nvPr>
            <p:ph idx="2" type="pic"/>
          </p:nvPr>
        </p:nvSpPr>
        <p:spPr>
          <a:xfrm>
            <a:off x="489347" y="1657350"/>
            <a:ext cx="22050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64" name="Google Shape;164;p28"/>
          <p:cNvSpPr txBox="1"/>
          <p:nvPr>
            <p:ph idx="3" type="body"/>
          </p:nvPr>
        </p:nvSpPr>
        <p:spPr>
          <a:xfrm>
            <a:off x="489347" y="3620408"/>
            <a:ext cx="2205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5" name="Google Shape;165;p28"/>
          <p:cNvSpPr txBox="1"/>
          <p:nvPr>
            <p:ph idx="4" type="body"/>
          </p:nvPr>
        </p:nvSpPr>
        <p:spPr>
          <a:xfrm>
            <a:off x="2917031" y="3188212"/>
            <a:ext cx="21978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6" name="Google Shape;166;p28"/>
          <p:cNvSpPr/>
          <p:nvPr>
            <p:ph idx="5" type="pic"/>
          </p:nvPr>
        </p:nvSpPr>
        <p:spPr>
          <a:xfrm>
            <a:off x="2917031" y="1657350"/>
            <a:ext cx="21978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67" name="Google Shape;167;p28"/>
          <p:cNvSpPr txBox="1"/>
          <p:nvPr>
            <p:ph idx="6" type="body"/>
          </p:nvPr>
        </p:nvSpPr>
        <p:spPr>
          <a:xfrm>
            <a:off x="2916017" y="3620407"/>
            <a:ext cx="22008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sp>
        <p:nvSpPr>
          <p:cNvPr id="168" name="Google Shape;168;p28"/>
          <p:cNvSpPr txBox="1"/>
          <p:nvPr>
            <p:ph idx="7" type="body"/>
          </p:nvPr>
        </p:nvSpPr>
        <p:spPr>
          <a:xfrm>
            <a:off x="5343525" y="3188212"/>
            <a:ext cx="21993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69" name="Google Shape;169;p28"/>
          <p:cNvSpPr/>
          <p:nvPr>
            <p:ph idx="8" type="pic"/>
          </p:nvPr>
        </p:nvSpPr>
        <p:spPr>
          <a:xfrm>
            <a:off x="5343524" y="1657350"/>
            <a:ext cx="2199300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70" name="Google Shape;170;p28"/>
          <p:cNvSpPr txBox="1"/>
          <p:nvPr>
            <p:ph idx="9" type="body"/>
          </p:nvPr>
        </p:nvSpPr>
        <p:spPr>
          <a:xfrm>
            <a:off x="5343431" y="3620406"/>
            <a:ext cx="22020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  <a:defRPr sz="700"/>
            </a:lvl9pPr>
          </a:lstStyle>
          <a:p/>
        </p:txBody>
      </p:sp>
      <p:cxnSp>
        <p:nvCxnSpPr>
          <p:cNvPr id="171" name="Google Shape;171;p28"/>
          <p:cNvCxnSpPr/>
          <p:nvPr/>
        </p:nvCxnSpPr>
        <p:spPr>
          <a:xfrm>
            <a:off x="2794607" y="1600200"/>
            <a:ext cx="0" cy="29718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8"/>
          <p:cNvCxnSpPr/>
          <p:nvPr/>
        </p:nvCxnSpPr>
        <p:spPr>
          <a:xfrm>
            <a:off x="5221670" y="1600200"/>
            <a:ext cx="0" cy="29751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8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 rot="5400000">
            <a:off x="2609140" y="-241861"/>
            <a:ext cx="3146700" cy="6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 rot="5400000">
            <a:off x="4700710" y="1850260"/>
            <a:ext cx="4369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 rot="5400000">
            <a:off x="1259709" y="-104840"/>
            <a:ext cx="40266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5pPr>
            <a:lvl6pPr indent="-29845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6pPr>
            <a:lvl7pPr indent="-29845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7pPr>
            <a:lvl8pPr indent="-29845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8pPr>
            <a:lvl9pPr indent="-29845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►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" Type="http://schemas.openxmlformats.org/officeDocument/2006/relationships/image" Target="../media/image1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19" Type="http://schemas.openxmlformats.org/officeDocument/2006/relationships/slideLayout" Target="../slideLayouts/slideLayout25.xml"/><Relationship Id="rId6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0" l="3642" r="0" t="0"/>
          <a:stretch/>
        </p:blipFill>
        <p:spPr>
          <a:xfrm>
            <a:off x="0" y="2002264"/>
            <a:ext cx="3026752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7BA79D">
                  <a:alpha val="5882"/>
                </a:srgbClr>
              </a:gs>
              <a:gs pos="36000">
                <a:srgbClr val="7BA79D">
                  <a:alpha val="5098"/>
                </a:srgbClr>
              </a:gs>
              <a:gs pos="69000">
                <a:srgbClr val="7BA79D">
                  <a:alpha val="0"/>
                </a:srgbClr>
              </a:gs>
              <a:gs pos="100000">
                <a:srgbClr val="7BA79D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28810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645675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0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110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1000"/>
              <a:buFont typeface="Noto Sans Symbols"/>
              <a:buChar char="►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7940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7940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794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ED2E3"/>
              </a:buClr>
              <a:buSzPts val="800"/>
              <a:buFont typeface="Noto Sans Symbols"/>
              <a:buChar char="►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ctrTitle"/>
          </p:nvPr>
        </p:nvSpPr>
        <p:spPr>
          <a:xfrm>
            <a:off x="866216" y="1085850"/>
            <a:ext cx="6619200" cy="24972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40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موضوعات فرهنگی</a:t>
            </a:r>
            <a:endParaRPr b="1" sz="40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" sz="1500">
                <a:latin typeface="Vazirmatn"/>
                <a:ea typeface="Vazirmatn"/>
                <a:cs typeface="Vazirmatn"/>
                <a:sym typeface="Vazirmatn"/>
              </a:rPr>
              <a:t>صفحات ۳۷ تا ۴۵ کتابچه راهنما</a:t>
            </a:r>
            <a:endParaRPr sz="15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t/>
            </a:r>
            <a:endParaRPr sz="4000"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193" name="Google Shape;193;p31"/>
          <p:cNvSpPr txBox="1"/>
          <p:nvPr>
            <p:ph idx="1" type="subTitle"/>
          </p:nvPr>
        </p:nvSpPr>
        <p:spPr>
          <a:xfrm>
            <a:off x="866216" y="3583035"/>
            <a:ext cx="66192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</a:pPr>
            <a:r>
              <a:rPr lang="en" sz="14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rPr>
              <a:t>لیز فوئستر؛ کارگاه آموزشی برای هنرهای آنلاین در زمینه سوادآموزی و توسعه مواد آموزشی</a:t>
            </a:r>
            <a:endParaRPr sz="1400">
              <a:solidFill>
                <a:schemeClr val="lt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rPr>
              <a:t>موسسه زبانشناسی دانشگاه پیاپ 2023</a:t>
            </a:r>
            <a:endParaRPr sz="1400">
              <a:solidFill>
                <a:schemeClr val="lt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1400">
              <a:solidFill>
                <a:schemeClr val="lt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1400"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712931" y="700290"/>
            <a:ext cx="705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تصویر بزرگ شلوغ:</a:t>
            </a:r>
            <a:endParaRPr b="1" sz="30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t/>
            </a:r>
            <a:endParaRPr b="1" sz="2600"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8443913" y="2571750"/>
            <a:ext cx="70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775" y="1085200"/>
            <a:ext cx="5538200" cy="352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تمرین‌ها:</a:t>
            </a:r>
            <a:endParaRPr b="1" sz="30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827475" y="972151"/>
            <a:ext cx="6710100" cy="371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تمرین شنیداری اول</a:t>
            </a:r>
            <a:r>
              <a:rPr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:</a:t>
            </a:r>
            <a:r>
              <a:rPr lang="en" sz="1800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rPr>
              <a:t> خانواده گربه‌ماهی‌ها</a:t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تمرین شنیداری دوم: </a:t>
            </a:r>
            <a:r>
              <a:rPr lang="en" sz="1800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rPr>
              <a:t>دو ماهی (داستان درباره دو ماهی است که یکی از آن‌ها بزرگ و مغرور و دیگری کوچک و کنجکاو است.)</a:t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کتاب بزرگ: </a:t>
            </a:r>
            <a:r>
              <a:rPr lang="en" sz="1800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rPr>
              <a:t>«پدر گرسنه است.» (کتاب درباره مردی است که تعداد زیادی ماهی را در یک گودال گل‌آلود پیدا کرده است.)</a:t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کتاب کوچک: </a:t>
            </a:r>
            <a:r>
              <a:rPr lang="en" sz="1800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rPr>
              <a:t>«پدرماهی»</a:t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فعالیت تجربی: </a:t>
            </a:r>
            <a:r>
              <a:rPr lang="en" sz="1800">
                <a:solidFill>
                  <a:schemeClr val="dk1"/>
                </a:solidFill>
                <a:latin typeface="Vazirmatn"/>
                <a:ea typeface="Vazirmatn"/>
                <a:cs typeface="Vazirmatn"/>
                <a:sym typeface="Vazirmatn"/>
              </a:rPr>
              <a:t>برنامه‌ای بگذارید تا ماهیانی را در رودخانه یا در حوض را به دانش‌آموزان نشان دهید.</a:t>
            </a:r>
            <a:endParaRPr sz="1800">
              <a:solidFill>
                <a:schemeClr val="dk1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/>
          <p:nvPr>
            <p:ph type="title"/>
          </p:nvPr>
        </p:nvSpPr>
        <p:spPr>
          <a:xfrm>
            <a:off x="756983" y="-250111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0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مجموعه‌ای از مطالب مربوط به مضمون فرهنگی را برای هر هفته تهیه کنید.</a:t>
            </a:r>
            <a:endParaRPr sz="2700"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id="265" name="Google Shape;2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641" y="1008694"/>
            <a:ext cx="7442191" cy="39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165281" y="122081"/>
            <a:ext cx="7655700" cy="105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مجموعه‌ای از مطالب مربوط به مضمون فرهنگی را برای هر هفته تهیه کنید.</a:t>
            </a:r>
            <a:endParaRPr sz="2300">
              <a:highlight>
                <a:schemeClr val="dk1"/>
              </a:highlight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827484" y="1539689"/>
            <a:ext cx="6710100" cy="3146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2" name="Google Shape;2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813" y="965297"/>
            <a:ext cx="7001646" cy="396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title"/>
          </p:nvPr>
        </p:nvSpPr>
        <p:spPr>
          <a:xfrm>
            <a:off x="121781" y="276206"/>
            <a:ext cx="76881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درباره اینکه چگونه می‌خواهید مطالبی را که مربوط به این مضمون فرهنگی است، ذخیره کنید و یا آن‌ها را سامان ببخشید، تصمیم بگیرید.</a:t>
            </a:r>
            <a:endParaRPr b="1" sz="20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id="278" name="Google Shape;2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765869" y="887232"/>
            <a:ext cx="3612262" cy="44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/>
          <p:nvPr>
            <p:ph type="title"/>
          </p:nvPr>
        </p:nvSpPr>
        <p:spPr>
          <a:xfrm>
            <a:off x="804694" y="7038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Times"/>
              <a:buNone/>
            </a:pPr>
            <a:r>
              <a:rPr b="1" lang="en" sz="24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برنامه‌ای برای تکمیل تمام مواد مورد نیاز خود تهیه کنید.</a:t>
            </a:r>
            <a:endParaRPr b="1" sz="24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Times"/>
              <a:buNone/>
            </a:pPr>
            <a:r>
              <a:rPr b="1" lang="en" sz="2700">
                <a:latin typeface="Vazirmatn"/>
                <a:ea typeface="Vazirmatn"/>
                <a:cs typeface="Vazirmatn"/>
                <a:sym typeface="Vazirmatn"/>
              </a:rPr>
              <a:t> </a:t>
            </a:r>
            <a:endParaRPr sz="600"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id="284" name="Google Shape;2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700" y="1549416"/>
            <a:ext cx="480060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5"/>
          <p:cNvSpPr txBox="1"/>
          <p:nvPr/>
        </p:nvSpPr>
        <p:spPr>
          <a:xfrm>
            <a:off x="2394525" y="1133906"/>
            <a:ext cx="42273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(۱.۶ چک لیست تولید محتوای آموزشی صفحه ۱۹۵)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 with low confidence" id="291" name="Google Shape;291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5720"/>
            <a:ext cx="9184800" cy="51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ctrTitle"/>
          </p:nvPr>
        </p:nvSpPr>
        <p:spPr>
          <a:xfrm>
            <a:off x="1262359" y="-7"/>
            <a:ext cx="66192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1" lang="en" sz="38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دو مسیر متفاوت:</a:t>
            </a:r>
            <a:endParaRPr b="1" sz="38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8994" y="1425019"/>
            <a:ext cx="5974200" cy="335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294113" y="1839338"/>
            <a:ext cx="2148300" cy="27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مسیر معنا</a:t>
            </a:r>
            <a:endParaRPr b="1" sz="2300">
              <a:solidFill>
                <a:schemeClr val="lt2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 </a:t>
            </a:r>
            <a:r>
              <a:rPr lang="en" sz="2100">
                <a:solidFill>
                  <a:srgbClr val="BED2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 TRACK</a:t>
            </a:r>
            <a:endParaRPr sz="2100">
              <a:solidFill>
                <a:srgbClr val="BED2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ED2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                 </a:t>
            </a:r>
            <a:r>
              <a:rPr b="1" lang="en" sz="23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مسیر دقت</a:t>
            </a:r>
            <a:endParaRPr b="1" sz="3800">
              <a:solidFill>
                <a:schemeClr val="lt2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ED2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STORY TRACK						   		                     </a:t>
            </a:r>
            <a:endParaRPr sz="2100">
              <a:solidFill>
                <a:srgbClr val="BED2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1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ED2E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</a:t>
            </a:r>
            <a:endParaRPr sz="2100">
              <a:solidFill>
                <a:srgbClr val="BED2E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-1" y="378094"/>
            <a:ext cx="45141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دو مسیر متفاوت، دو روش متفاوت</a:t>
            </a:r>
            <a:endParaRPr b="1" sz="27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2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2"/>
                </a:solidFill>
                <a:latin typeface="Vazirmatn"/>
                <a:ea typeface="Vazirmatn"/>
                <a:cs typeface="Vazirmatn"/>
                <a:sym typeface="Vazirmatn"/>
              </a:rPr>
              <a:t>(روش چند راهبردی)</a:t>
            </a:r>
            <a:endParaRPr b="1" sz="2100">
              <a:solidFill>
                <a:schemeClr val="lt2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-177800" lvl="0" marL="2540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1500">
              <a:latin typeface="Vazirmatn"/>
              <a:ea typeface="Vazirmatn"/>
              <a:cs typeface="Vazirmatn"/>
              <a:sym typeface="Vazirmatn"/>
            </a:endParaRPr>
          </a:p>
          <a:p>
            <a:pPr indent="-305435" lvl="0" marL="3429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Vazirmatn"/>
              <a:buChar char="●"/>
            </a:pPr>
            <a:r>
              <a:rPr lang="en" sz="26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مسیر دقت:</a:t>
            </a:r>
            <a:r>
              <a:rPr lang="en" sz="2600">
                <a:latin typeface="Vazirmatn"/>
                <a:ea typeface="Vazirmatn"/>
                <a:cs typeface="Vazirmatn"/>
                <a:sym typeface="Vazirmatn"/>
              </a:rPr>
              <a:t> </a:t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>
                <a:latin typeface="Vazirmatn"/>
                <a:ea typeface="Vazirmatn"/>
                <a:cs typeface="Vazirmatn"/>
                <a:sym typeface="Vazirmatn"/>
              </a:rPr>
              <a:t>مسیر کسب مهارت - با تاکید بر دقت و صحت</a:t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-305435" lvl="0" marL="3429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Vazirmatn"/>
              <a:buChar char="●"/>
            </a:pPr>
            <a:r>
              <a:rPr lang="en" sz="26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آهنگ داستان</a:t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600">
                <a:latin typeface="Vazirmatn"/>
                <a:ea typeface="Vazirmatn"/>
                <a:cs typeface="Vazirmatn"/>
                <a:sym typeface="Vazirmatn"/>
              </a:rPr>
              <a:t>مسیر معنا – با  تاکید بر معنا و ارتباطات</a:t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2540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2307"/>
              <a:buNone/>
            </a:pPr>
            <a:r>
              <a:t/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  <a:p>
            <a:pPr indent="-177800" lvl="0" marL="2540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6153"/>
              <a:buNone/>
            </a:pPr>
            <a:r>
              <a:t/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descr="A picture containing track, train, traveling, outdoor&#10;&#10;Description automatically generated"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1032" y="249160"/>
            <a:ext cx="2955252" cy="435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675833" y="-202205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" sz="27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آنچه در بخش منابع راهنمای آنلاین آمده است:</a:t>
            </a:r>
            <a:endParaRPr b="1" sz="27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283761" y="1463569"/>
            <a:ext cx="7971900" cy="3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9845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Vazirmatn"/>
              <a:buChar char="●"/>
            </a:pPr>
            <a:r>
              <a:rPr lang="en" sz="2100">
                <a:latin typeface="Vazirmatn"/>
                <a:ea typeface="Vazirmatn"/>
                <a:cs typeface="Vazirmatn"/>
                <a:sym typeface="Vazirmatn"/>
              </a:rPr>
              <a:t>راهنمای توسعه کتاب یادگیری الفبا با استفاده از روش‌ مبتنی بر دومسیر</a:t>
            </a:r>
            <a:br>
              <a:rPr lang="en" sz="2100">
                <a:latin typeface="Vazirmatn"/>
                <a:ea typeface="Vazirmatn"/>
                <a:cs typeface="Vazirmatn"/>
                <a:sym typeface="Vazirmatn"/>
              </a:rPr>
            </a:br>
            <a:endParaRPr sz="2100">
              <a:latin typeface="Vazirmatn"/>
              <a:ea typeface="Vazirmatn"/>
              <a:cs typeface="Vazirmatn"/>
              <a:sym typeface="Vazirmatn"/>
            </a:endParaRPr>
          </a:p>
          <a:p>
            <a:pPr indent="-298450" lvl="0" marL="3429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Vazirmatn"/>
              <a:buChar char="●"/>
            </a:pPr>
            <a:r>
              <a:rPr lang="en" sz="2100">
                <a:latin typeface="Vazirmatn"/>
                <a:ea typeface="Vazirmatn"/>
                <a:cs typeface="Vazirmatn"/>
                <a:sym typeface="Vazirmatn"/>
              </a:rPr>
              <a:t>راهنمای معلم: روش دو مسیری به یادگیری زبان اول را معرفی کنید</a:t>
            </a:r>
            <a:endParaRPr sz="2100"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3429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Vazirmatn"/>
              <a:ea typeface="Vazirmatn"/>
              <a:cs typeface="Vazirmatn"/>
              <a:sym typeface="Vazirmatn"/>
            </a:endParaRPr>
          </a:p>
          <a:p>
            <a:pPr indent="-177800" lvl="0" marL="2540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Vazirmatn"/>
                <a:ea typeface="Vazirmatn"/>
                <a:cs typeface="Vazirmatn"/>
                <a:sym typeface="Vazirmatn"/>
              </a:rPr>
              <a:t>Susan Malone and Dennis Malone</a:t>
            </a:r>
            <a:endParaRPr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Vazirmatn"/>
                <a:ea typeface="Vazirmatn"/>
                <a:cs typeface="Vazirmatn"/>
                <a:sym typeface="Vazirmatn"/>
              </a:rPr>
              <a:t>© 2019, SIL International</a:t>
            </a:r>
            <a:endParaRPr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-994931" y="450188"/>
            <a:ext cx="89349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Times"/>
              <a:buNone/>
            </a:pPr>
            <a:r>
              <a:rPr b="1" lang="en" sz="27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  کشف کنید:</a:t>
            </a:r>
            <a:endParaRPr b="1" sz="27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700">
                <a:latin typeface="Vazirmatn"/>
                <a:ea typeface="Vazirmatn"/>
                <a:cs typeface="Vazirmatn"/>
                <a:sym typeface="Vazirmatn"/>
              </a:rPr>
              <a:t> </a:t>
            </a:r>
            <a:r>
              <a:rPr b="1" lang="en" sz="23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با اعضای گروه فرهنگی مخاطبان مورد نظر خود،  یک تقویم فرهنگی</a:t>
            </a:r>
            <a:endParaRPr b="1" sz="23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3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 تولید کنید.</a:t>
            </a:r>
            <a:br>
              <a:rPr lang="en" sz="1400">
                <a:latin typeface="Vazirmatn"/>
                <a:ea typeface="Vazirmatn"/>
                <a:cs typeface="Vazirmatn"/>
                <a:sym typeface="Vazirmatn"/>
              </a:rPr>
            </a:br>
            <a:endParaRPr sz="1400">
              <a:latin typeface="Vazirmatn"/>
              <a:ea typeface="Vazirmatn"/>
              <a:cs typeface="Vazirmatn"/>
              <a:sym typeface="Vazirmatn"/>
            </a:endParaRPr>
          </a:p>
        </p:txBody>
      </p:sp>
      <p:pic>
        <p:nvPicPr>
          <p:cNvPr id="218" name="Google Shape;218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192" y="1543860"/>
            <a:ext cx="4483200" cy="33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665" y="1387636"/>
            <a:ext cx="3073706" cy="20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7652" y="3138862"/>
            <a:ext cx="2462112" cy="182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0" y="765544"/>
            <a:ext cx="8449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3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نمونه‌ای از تقویم فرهنگی که با طوفان فکری اعضا درست شده است.</a:t>
            </a:r>
            <a:endParaRPr b="1" sz="23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graphicFrame>
        <p:nvGraphicFramePr>
          <p:cNvPr id="226" name="Google Shape;226;p36"/>
          <p:cNvGraphicFramePr/>
          <p:nvPr/>
        </p:nvGraphicFramePr>
        <p:xfrm>
          <a:off x="714375" y="1563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{9610D010-C8A7-4696-9CF7-413D8E5A2746}</a:tableStyleId>
              </a:tblPr>
              <a:tblGrid>
                <a:gridCol w="1285875"/>
                <a:gridCol w="1285875"/>
                <a:gridCol w="1285875"/>
                <a:gridCol w="1285875"/>
                <a:gridCol w="1082675"/>
                <a:gridCol w="1489100"/>
              </a:tblGrid>
              <a:tr h="7066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موارد دیگر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آداب و رسوم فرهنگی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بازی‌های محلی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فعالیت‌ها در اوقات فراغت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فعالیت‌های کشاورزی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ماه/فعالیت</a:t>
                      </a:r>
                      <a:endParaRPr b="1"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  <a:tr h="7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فروردین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  <a:tr h="7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اردیبهشت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  <a:tr h="66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خرداد</a:t>
                      </a:r>
                      <a:endParaRPr sz="16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484575" y="339544"/>
            <a:ext cx="7314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500">
                <a:solidFill>
                  <a:srgbClr val="FFFF00"/>
                </a:solidFill>
                <a:latin typeface="Vazirmatn"/>
                <a:ea typeface="Vazirmatn"/>
                <a:cs typeface="Vazirmatn"/>
                <a:sym typeface="Vazirmatn"/>
              </a:rPr>
              <a:t>کشف کنید:</a:t>
            </a:r>
            <a:endParaRPr b="1" sz="2500">
              <a:solidFill>
                <a:srgbClr val="FFFF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imes"/>
              <a:buNone/>
            </a:pPr>
            <a:r>
              <a:rPr b="1" lang="en" sz="25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 با هم طوفان فکری کنید تا ببینید چه تعداد ایده، رویداد، فعالیت به هر موضوع مربوط می شود.</a:t>
            </a:r>
            <a:endParaRPr sz="2600">
              <a:latin typeface="Vazirmatn"/>
              <a:ea typeface="Vazirmatn"/>
              <a:cs typeface="Vazirmatn"/>
              <a:sym typeface="Vazirmatn"/>
            </a:endParaRPr>
          </a:p>
        </p:txBody>
      </p:sp>
      <p:graphicFrame>
        <p:nvGraphicFramePr>
          <p:cNvPr id="232" name="Google Shape;232;p37"/>
          <p:cNvGraphicFramePr/>
          <p:nvPr/>
        </p:nvGraphicFramePr>
        <p:xfrm>
          <a:off x="4506450" y="17766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{9610D010-C8A7-4696-9CF7-413D8E5A2746}</a:tableStyleId>
              </a:tblPr>
              <a:tblGrid>
                <a:gridCol w="3857625"/>
              </a:tblGrid>
              <a:tr h="132470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" sz="21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مضمون: ماهی</a:t>
                      </a:r>
                      <a:endParaRPr b="1" sz="21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۱- ماهی‌گیری با سبد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۲-ساخت یک سبد برای نگهداری ماهی‌ها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۳-خرید و فروش ماهی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۴- ماهی‌ها می‌توانند حشره بخورند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۵- </a:t>
                      </a:r>
                      <a:r>
                        <a:rPr lang="en" sz="1900" u="none" cap="none" strike="noStrike">
                          <a:solidFill>
                            <a:schemeClr val="dk1"/>
                          </a:solidFill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سد زدن در رودخانه</a:t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chemeClr val="dk1"/>
                        </a:solidFill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  <p:graphicFrame>
        <p:nvGraphicFramePr>
          <p:cNvPr id="233" name="Google Shape;233;p37"/>
          <p:cNvGraphicFramePr/>
          <p:nvPr/>
        </p:nvGraphicFramePr>
        <p:xfrm>
          <a:off x="561825" y="1776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{9610D010-C8A7-4696-9CF7-413D8E5A2746}</a:tableStyleId>
              </a:tblPr>
              <a:tblGrid>
                <a:gridCol w="3857625"/>
              </a:tblGrid>
              <a:tr h="270887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۶- خانواده ماهی‌ها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۷- با تور ماهی گرفتن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۸- ماهیگیری با قلاب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۹- پختن ماهی با دستور غذای محلی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Vazirmatn"/>
                          <a:ea typeface="Vazirmatn"/>
                          <a:cs typeface="Vazirmatn"/>
                          <a:sym typeface="Vazirmatn"/>
                        </a:rPr>
                        <a:t>۱۰- انواع مختلف ماهی</a:t>
                      </a:r>
                      <a:endParaRPr sz="1900" u="none" cap="none" strike="noStrike">
                        <a:latin typeface="Vazirmatn"/>
                        <a:ea typeface="Vazirmatn"/>
                        <a:cs typeface="Vazirmatn"/>
                        <a:sym typeface="Vazirmatn"/>
                      </a:endParaRPr>
                    </a:p>
                  </a:txBody>
                  <a:tcPr marT="68575" marB="6857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767315" y="296039"/>
            <a:ext cx="7053600" cy="1050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تصمیم بگیرید که از کدام ایده‌ها استفاده خواهید کرد.</a:t>
            </a:r>
            <a:endParaRPr b="1" sz="2600">
              <a:highlight>
                <a:schemeClr val="dk1"/>
              </a:highlight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268025"/>
            <a:ext cx="548640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778190" y="53528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9900"/>
                </a:solidFill>
                <a:latin typeface="Vazirmatn"/>
                <a:ea typeface="Vazirmatn"/>
                <a:cs typeface="Vazirmatn"/>
                <a:sym typeface="Vazirmatn"/>
              </a:rPr>
              <a:t>پیدا کردن ایده یا برنامه برای هرگونه‌ای از مواد آموزشی</a:t>
            </a:r>
            <a:endParaRPr b="1" sz="25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9900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8443913" y="2571750"/>
            <a:ext cx="70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684" y="1876664"/>
            <a:ext cx="7095173" cy="139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