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Vazirmatn"/>
      <p:regular r:id="rId20"/>
      <p:bold r:id="rId21"/>
    </p:embeddedFont>
    <p:embeddedFont>
      <p:font typeface="Vazirmatn Medium"/>
      <p:regular r:id="rId22"/>
      <p:bold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azirmatn-regular.fntdata"/><Relationship Id="rId22" Type="http://schemas.openxmlformats.org/officeDocument/2006/relationships/font" Target="fonts/VazirmatnMedium-regular.fntdata"/><Relationship Id="rId21" Type="http://schemas.openxmlformats.org/officeDocument/2006/relationships/font" Target="fonts/Vazirmatn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VazirmatnMedium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d037c619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1d037c6195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d037c6195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1d037c6195_0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d037c619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1d037c6195_0_2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d037c6195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1d037c6195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d037c6195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1d037c6195_0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0de35be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0de35be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d037c619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1d037c6195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d037c619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1d037c6195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d037c619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1d037c6195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d037c619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1d037c6195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d037c6195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1d037c6195_0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d037c6195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1d037c6195_0_2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d037c619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1d037c6195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866216" y="1085850"/>
            <a:ext cx="66192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866216" y="3583035"/>
            <a:ext cx="6619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cap="none">
                <a:solidFill>
                  <a:srgbClr val="ADADAD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866217" y="2146300"/>
            <a:ext cx="66192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827484" y="1545431"/>
            <a:ext cx="32973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240870" y="1542069"/>
            <a:ext cx="32973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91" name="Google Shape;91;p18"/>
          <p:cNvSpPr txBox="1"/>
          <p:nvPr>
            <p:ph idx="3" type="body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2" name="Google Shape;92;p18"/>
          <p:cNvSpPr txBox="1"/>
          <p:nvPr>
            <p:ph idx="4" type="body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866215" y="1085850"/>
            <a:ext cx="2550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588462" y="1085850"/>
            <a:ext cx="3897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500"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2pPr>
            <a:lvl3pPr indent="-292100" lvl="2" marL="1371600" algn="l"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3pPr>
            <a:lvl4pPr indent="-279400" lvl="3" marL="18288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4pPr>
            <a:lvl5pPr indent="-279400" lvl="4" marL="22860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5pPr>
            <a:lvl6pPr indent="-279400" lvl="5" marL="27432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6pPr>
            <a:lvl7pPr indent="-279400" lvl="6" marL="32004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7pPr>
            <a:lvl8pPr indent="-279400" lvl="7" marL="36576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8pPr>
            <a:lvl9pPr indent="-279400" lvl="8" marL="4114800" algn="l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866215" y="2346960"/>
            <a:ext cx="25509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865430" y="1390644"/>
            <a:ext cx="381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/>
          <p:nvPr>
            <p:ph idx="2" type="pic"/>
          </p:nvPr>
        </p:nvSpPr>
        <p:spPr>
          <a:xfrm>
            <a:off x="5212160" y="857250"/>
            <a:ext cx="24003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866215" y="2743200"/>
            <a:ext cx="3813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866217" y="3600440"/>
            <a:ext cx="6619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/>
          <p:nvPr>
            <p:ph idx="2" type="pic"/>
          </p:nvPr>
        </p:nvSpPr>
        <p:spPr>
          <a:xfrm>
            <a:off x="866216" y="514350"/>
            <a:ext cx="6619200" cy="27306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866217" y="4025494"/>
            <a:ext cx="6619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866215" y="1085850"/>
            <a:ext cx="6619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866215" y="2743200"/>
            <a:ext cx="6619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1181101" y="1085850"/>
            <a:ext cx="59994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1447800" y="2828381"/>
            <a:ext cx="54597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b="0" i="0" sz="1100" cap="small">
                <a:solidFill>
                  <a:srgbClr val="ADAD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866215" y="3262993"/>
            <a:ext cx="6619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6" name="Google Shape;136;p25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673721" y="728440"/>
            <a:ext cx="601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40" name="Google Shape;140;p25"/>
          <p:cNvSpPr txBox="1"/>
          <p:nvPr/>
        </p:nvSpPr>
        <p:spPr>
          <a:xfrm>
            <a:off x="6997868" y="1960340"/>
            <a:ext cx="601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866215" y="2343151"/>
            <a:ext cx="6619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866215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74710" y="1485900"/>
            <a:ext cx="22101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489347" y="2000250"/>
            <a:ext cx="21957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1" name="Google Shape;151;p27"/>
          <p:cNvSpPr txBox="1"/>
          <p:nvPr>
            <p:ph idx="3" type="body"/>
          </p:nvPr>
        </p:nvSpPr>
        <p:spPr>
          <a:xfrm>
            <a:off x="2912744" y="1485900"/>
            <a:ext cx="2202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2" name="Google Shape;152;p27"/>
          <p:cNvSpPr txBox="1"/>
          <p:nvPr>
            <p:ph idx="4" type="body"/>
          </p:nvPr>
        </p:nvSpPr>
        <p:spPr>
          <a:xfrm>
            <a:off x="2904830" y="2000250"/>
            <a:ext cx="22101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3" name="Google Shape;153;p27"/>
          <p:cNvSpPr txBox="1"/>
          <p:nvPr>
            <p:ph idx="5" type="body"/>
          </p:nvPr>
        </p:nvSpPr>
        <p:spPr>
          <a:xfrm>
            <a:off x="5343525" y="1485900"/>
            <a:ext cx="2199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4" name="Google Shape;154;p27"/>
          <p:cNvSpPr txBox="1"/>
          <p:nvPr>
            <p:ph idx="6" type="body"/>
          </p:nvPr>
        </p:nvSpPr>
        <p:spPr>
          <a:xfrm>
            <a:off x="5343525" y="2000250"/>
            <a:ext cx="21993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55" name="Google Shape;155;p27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rgbClr val="ADADAD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7"/>
          <p:cNvCxnSpPr/>
          <p:nvPr/>
        </p:nvCxnSpPr>
        <p:spPr>
          <a:xfrm>
            <a:off x="522167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rgbClr val="ADADAD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7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89347" y="3188212"/>
            <a:ext cx="2205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3" name="Google Shape;163;p28"/>
          <p:cNvSpPr/>
          <p:nvPr>
            <p:ph idx="2" type="pic"/>
          </p:nvPr>
        </p:nvSpPr>
        <p:spPr>
          <a:xfrm>
            <a:off x="489347" y="1657350"/>
            <a:ext cx="22050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64" name="Google Shape;164;p28"/>
          <p:cNvSpPr txBox="1"/>
          <p:nvPr>
            <p:ph idx="3" type="body"/>
          </p:nvPr>
        </p:nvSpPr>
        <p:spPr>
          <a:xfrm>
            <a:off x="489347" y="3620408"/>
            <a:ext cx="2205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5" name="Google Shape;165;p28"/>
          <p:cNvSpPr txBox="1"/>
          <p:nvPr>
            <p:ph idx="4" type="body"/>
          </p:nvPr>
        </p:nvSpPr>
        <p:spPr>
          <a:xfrm>
            <a:off x="2917031" y="3188212"/>
            <a:ext cx="2197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6" name="Google Shape;166;p28"/>
          <p:cNvSpPr/>
          <p:nvPr>
            <p:ph idx="5" type="pic"/>
          </p:nvPr>
        </p:nvSpPr>
        <p:spPr>
          <a:xfrm>
            <a:off x="2917031" y="1657350"/>
            <a:ext cx="21978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67" name="Google Shape;167;p28"/>
          <p:cNvSpPr txBox="1"/>
          <p:nvPr>
            <p:ph idx="6" type="body"/>
          </p:nvPr>
        </p:nvSpPr>
        <p:spPr>
          <a:xfrm>
            <a:off x="2916017" y="3620407"/>
            <a:ext cx="22008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8" name="Google Shape;168;p28"/>
          <p:cNvSpPr txBox="1"/>
          <p:nvPr>
            <p:ph idx="7" type="body"/>
          </p:nvPr>
        </p:nvSpPr>
        <p:spPr>
          <a:xfrm>
            <a:off x="5343525" y="3188212"/>
            <a:ext cx="2199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ADADAD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9" name="Google Shape;169;p28"/>
          <p:cNvSpPr/>
          <p:nvPr>
            <p:ph idx="8" type="pic"/>
          </p:nvPr>
        </p:nvSpPr>
        <p:spPr>
          <a:xfrm>
            <a:off x="5343524" y="1657350"/>
            <a:ext cx="21993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70" name="Google Shape;170;p28"/>
          <p:cNvSpPr txBox="1"/>
          <p:nvPr>
            <p:ph idx="9" type="body"/>
          </p:nvPr>
        </p:nvSpPr>
        <p:spPr>
          <a:xfrm>
            <a:off x="5343431" y="3620406"/>
            <a:ext cx="2202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71" name="Google Shape;171;p28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rgbClr val="ADADAD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522167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rgbClr val="ADADAD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8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 rot="5400000">
            <a:off x="2609140" y="-241861"/>
            <a:ext cx="3146700" cy="6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 rot="5400000">
            <a:off x="4700710" y="1850260"/>
            <a:ext cx="4369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 rot="5400000">
            <a:off x="1259709" y="-104840"/>
            <a:ext cx="4026600" cy="5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19" Type="http://schemas.openxmlformats.org/officeDocument/2006/relationships/slideLayout" Target="../slideLayouts/slideLayout25.xml"/><Relationship Id="rId6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3614" r="0" t="0"/>
          <a:stretch/>
        </p:blipFill>
        <p:spPr>
          <a:xfrm>
            <a:off x="0" y="2002264"/>
            <a:ext cx="3027758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35641" r="0" t="0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848484">
                  <a:alpha val="6666"/>
                </a:srgbClr>
              </a:gs>
              <a:gs pos="36000">
                <a:srgbClr val="848484">
                  <a:alpha val="5882"/>
                </a:srgbClr>
              </a:gs>
              <a:gs pos="69000">
                <a:srgbClr val="848484">
                  <a:alpha val="0"/>
                </a:srgbClr>
              </a:gs>
              <a:gs pos="100000">
                <a:srgbClr val="848484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28815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23318" l="0" r="0" t="0"/>
          <a:stretch/>
        </p:blipFill>
        <p:spPr>
          <a:xfrm>
            <a:off x="6454408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algn="l">
              <a:spcBef>
                <a:spcPts val="800"/>
              </a:spcBef>
              <a:spcAft>
                <a:spcPts val="0"/>
              </a:spcAft>
              <a:buClr>
                <a:srgbClr val="ADADA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ctrTitle"/>
          </p:nvPr>
        </p:nvSpPr>
        <p:spPr>
          <a:xfrm>
            <a:off x="448988" y="127556"/>
            <a:ext cx="74115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">
                <a:latin typeface="Vazirmatn Medium"/>
                <a:ea typeface="Vazirmatn Medium"/>
                <a:cs typeface="Vazirmatn Medium"/>
                <a:sym typeface="Vazirmatn Medium"/>
              </a:rPr>
              <a:t>  </a:t>
            </a:r>
            <a:endParaRPr sz="3300"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t/>
            </a:r>
            <a:endParaRPr sz="3300"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sp>
        <p:nvSpPr>
          <p:cNvPr id="193" name="Google Shape;193;p31"/>
          <p:cNvSpPr txBox="1"/>
          <p:nvPr>
            <p:ph idx="1" type="subTitle"/>
          </p:nvPr>
        </p:nvSpPr>
        <p:spPr>
          <a:xfrm>
            <a:off x="902197" y="4093785"/>
            <a:ext cx="6619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"/>
              <a:t>LIZ FOERSTER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rPr lang="en"/>
              <a:t>FOR ON-LINE ARTS IN LITERACY AND EDUCATION MATERIALS DEVELOPMENT WORKSHOP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rPr lang="en"/>
              <a:t>PAYAP UNIVERSITY LINGUISTICS INSTITUTE 2022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 txBox="1"/>
          <p:nvPr/>
        </p:nvSpPr>
        <p:spPr>
          <a:xfrm>
            <a:off x="953569" y="631125"/>
            <a:ext cx="6740700" cy="3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تصاویر بزرگ شلوغ</a:t>
            </a:r>
            <a:br>
              <a:rPr lang="en" sz="54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r>
              <a:rPr lang="en" sz="26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 </a:t>
            </a:r>
            <a:endParaRPr sz="2600">
              <a:solidFill>
                <a:schemeClr val="lt2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" sz="17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صفحات ۸۴ </a:t>
            </a:r>
            <a:r>
              <a:rPr lang="en" sz="17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 تا ۸</a:t>
            </a:r>
            <a:r>
              <a:rPr lang="en" sz="17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۸ </a:t>
            </a:r>
            <a:r>
              <a:rPr lang="en" sz="17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کتابچه راهنما</a:t>
            </a:r>
            <a:br>
              <a:rPr lang="en" sz="1700">
                <a:solidFill>
                  <a:schemeClr val="lt2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 sz="3800">
              <a:solidFill>
                <a:schemeClr val="lt2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100238" y="190969"/>
            <a:ext cx="76506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6666"/>
              <a:buFont typeface="Times New Roman"/>
              <a:buNone/>
            </a:pPr>
            <a:r>
              <a:rPr lang="en" sz="3000">
                <a:latin typeface="Vazirmatn Medium"/>
                <a:ea typeface="Vazirmatn Medium"/>
                <a:cs typeface="Vazirmatn Medium"/>
                <a:sym typeface="Vazirmatn Medium"/>
              </a:rPr>
              <a:t>مرحله ۵: تصویر خود را توسعه دهید، مطمئن شوید که تمام مراحل را با دقت انجام داده‌اید تا مجبور نباشید کار خود را دوباره انجام دهید.</a:t>
            </a:r>
            <a:br>
              <a:rPr lang="en" sz="3000">
                <a:latin typeface="Vazirmatn Medium"/>
                <a:ea typeface="Vazirmatn Medium"/>
                <a:cs typeface="Vazirmatn Medium"/>
                <a:sym typeface="Vazirmatn Medium"/>
              </a:rPr>
            </a:br>
            <a:br>
              <a:rPr lang="en"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0" y="1636819"/>
            <a:ext cx="3777622" cy="283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4255" y="1636818"/>
            <a:ext cx="4035361" cy="283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219" y="157331"/>
            <a:ext cx="6717674" cy="472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165192" y="173751"/>
            <a:ext cx="74139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/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200">
                <a:latin typeface="Vazirmatn Medium"/>
                <a:ea typeface="Vazirmatn Medium"/>
                <a:cs typeface="Vazirmatn Medium"/>
                <a:sym typeface="Vazirmatn Medium"/>
              </a:rPr>
              <a:t>مرحله ۶: تصویر خود را توسعه دهید، مطمئن شوید که تمام مراحل را با دقت انجام داده‌اید تا مجبور نباشید کار خود را دوباره انجام دهید.</a:t>
            </a:r>
            <a:endParaRPr sz="2200"/>
          </a:p>
        </p:txBody>
      </p:sp>
      <p:pic>
        <p:nvPicPr>
          <p:cNvPr id="268" name="Google Shape;2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950" y="1304212"/>
            <a:ext cx="2963080" cy="378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824" y="1304212"/>
            <a:ext cx="2848468" cy="378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Text&#10;&#10;Description automatically generated with low confidence" id="275" name="Google Shape;275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ctrTitle"/>
          </p:nvPr>
        </p:nvSpPr>
        <p:spPr>
          <a:xfrm>
            <a:off x="197925" y="1613700"/>
            <a:ext cx="8351400" cy="319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-3238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azirmatn Medium"/>
              <a:buChar char="●"/>
            </a:pP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از آنها بخواهید تصور کنند که دانش‌آموز هستند.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-3238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azirmatn Medium"/>
              <a:buChar char="●"/>
            </a:pP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همانطور که به آنها تصویر بزرگ شلوغ که دارای رویدادهای مرتبط با موضوع هفتگی است را نشان می‌دهید، موضوع هفتگی را معرفی کنید.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-3238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azirmatn Medium"/>
              <a:buChar char="●"/>
            </a:pP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از دانش‌آموزان بخواهید به قسمت‌هایی از تصویر که مربوط به موضوع هفتگی است، اشاره کنند.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 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78300" y="210950"/>
            <a:ext cx="7655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کشف کنید:</a:t>
            </a:r>
            <a:endParaRPr b="1" sz="20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2"/>
                </a:solidFill>
                <a:latin typeface="Vazirmatn"/>
                <a:ea typeface="Vazirmatn"/>
                <a:cs typeface="Vazirmatn"/>
                <a:sym typeface="Vazirmatn"/>
              </a:rPr>
              <a:t> </a:t>
            </a:r>
            <a:r>
              <a:rPr lang="en" sz="1900">
                <a:solidFill>
                  <a:schemeClr val="lt2"/>
                </a:solidFill>
                <a:latin typeface="Vazirmatn"/>
                <a:ea typeface="Vazirmatn"/>
                <a:cs typeface="Vazirmatn"/>
                <a:sym typeface="Vazirmatn"/>
              </a:rPr>
              <a:t>فعالیت کارگاهی: با استفاده از یک مثال تصویر بزرگ شلوغ مراحل زیر را انجام دهید تا شرکت‌کنندگان خود بتوانند مزایای این ابزار آموزشی را کشف کنند.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38" y="888931"/>
            <a:ext cx="4749600" cy="36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4902331" y="888931"/>
            <a:ext cx="40146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چه چیزی مربوط به موضوع </a:t>
            </a:r>
            <a:r>
              <a:rPr lang="en" sz="1500">
                <a:solidFill>
                  <a:srgbClr val="00FFFF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"ماهی"</a:t>
            </a: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 در تصویر می‌بینید؟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برخی از چیزهایی که مردم انجام می‌دهند که مربوط به موضوع است، چیست؟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چه چیزی را در تصویر دوست دارید؟ چرا؟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اگر شما یکی از مردم / حیوانات در تصویر بودید، در ادامه چه کاری انجام می‌دادید؟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اگر شما آن شخص / حیوان بودید، چه احساسی داشتید یا فکر می‌کردید؟</a:t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داستانی را از تصویر با استفاده از تخیل خود بگویید.</a:t>
            </a:r>
            <a:b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br>
              <a:rPr lang="en" sz="15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 i="0" sz="1500" u="none" strike="noStrike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1644175" y="123975"/>
            <a:ext cx="60462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از </a:t>
            </a:r>
            <a:r>
              <a:rPr lang="en" sz="19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سوالاتی</a:t>
            </a:r>
            <a:r>
              <a:rPr lang="en" sz="19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 مانند نمونه‌های زیر استفاده کنید:</a:t>
            </a:r>
            <a:endParaRPr sz="19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>
                <a:latin typeface="Vazirmatn Medium"/>
                <a:ea typeface="Vazirmatn Medium"/>
                <a:cs typeface="Vazirmatn Medium"/>
                <a:sym typeface="Vazirmatn Medium"/>
              </a:rPr>
              <a:t>فعالیت توصیفی</a:t>
            </a:r>
            <a:endParaRPr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918925" y="1615825"/>
            <a:ext cx="70536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60350" lvl="0" marL="254000" rtl="1" algn="r">
              <a:spcBef>
                <a:spcPts val="0"/>
              </a:spcBef>
              <a:spcAft>
                <a:spcPts val="0"/>
              </a:spcAft>
              <a:buSzPts val="1700"/>
              <a:buFont typeface="Vazirmatn Medium"/>
              <a:buChar char="►"/>
            </a:pPr>
            <a:r>
              <a:rPr lang="en" sz="2100">
                <a:latin typeface="Vazirmatn Medium"/>
                <a:ea typeface="Vazirmatn Medium"/>
                <a:cs typeface="Vazirmatn Medium"/>
                <a:sym typeface="Vazirmatn Medium"/>
              </a:rPr>
              <a:t>نظر شما در مورد این فعالیت چیست؟</a:t>
            </a:r>
            <a:br>
              <a:rPr lang="en" sz="2100">
                <a:latin typeface="Vazirmatn Medium"/>
                <a:ea typeface="Vazirmatn Medium"/>
                <a:cs typeface="Vazirmatn Medium"/>
                <a:sym typeface="Vazirmatn Medium"/>
              </a:rPr>
            </a:br>
            <a:br>
              <a:rPr lang="en" sz="2100"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 sz="2100"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-260350" lvl="0" marL="254000" rtl="1" algn="r">
              <a:spcBef>
                <a:spcPts val="0"/>
              </a:spcBef>
              <a:spcAft>
                <a:spcPts val="0"/>
              </a:spcAft>
              <a:buSzPts val="1700"/>
              <a:buFont typeface="Vazirmatn Medium"/>
              <a:buChar char="►"/>
            </a:pPr>
            <a:r>
              <a:rPr lang="en" sz="2100">
                <a:latin typeface="Vazirmatn Medium"/>
                <a:ea typeface="Vazirmatn Medium"/>
                <a:cs typeface="Vazirmatn Medium"/>
                <a:sym typeface="Vazirmatn Medium"/>
              </a:rPr>
              <a:t>چه مزایایی برای دانش‌آموزان در انجام این فعالیت وجود دارد؟</a:t>
            </a:r>
            <a:br>
              <a:rPr lang="en" sz="2100"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 sz="2100"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402375" y="128213"/>
            <a:ext cx="73734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">
                <a:latin typeface="Vazirmatn Medium"/>
                <a:ea typeface="Vazirmatn Medium"/>
                <a:cs typeface="Vazirmatn Medium"/>
                <a:sym typeface="Vazirmatn Medium"/>
              </a:rPr>
              <a:t>ایجاد تصاویر بزرگ شلوغ </a:t>
            </a:r>
            <a:endParaRPr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80900" y="1526750"/>
            <a:ext cx="57162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1" algn="r">
              <a:spcBef>
                <a:spcPts val="0"/>
              </a:spcBef>
              <a:spcAft>
                <a:spcPts val="0"/>
              </a:spcAft>
              <a:buSzPts val="1400"/>
              <a:buChar char="►"/>
            </a:pPr>
            <a:r>
              <a:rPr lang="en" sz="1800">
                <a:latin typeface="Vazirmatn Medium"/>
                <a:ea typeface="Vazirmatn Medium"/>
                <a:cs typeface="Vazirmatn Medium"/>
                <a:sym typeface="Vazirmatn Medium"/>
              </a:rPr>
              <a:t>مراجعه به بخش ۱.۴ در صفحه ۴۳ کتابچه راهنما</a:t>
            </a:r>
            <a:endParaRPr sz="1800"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-254000" lvl="0" marL="254000" rtl="1" algn="r">
              <a:spcBef>
                <a:spcPts val="800"/>
              </a:spcBef>
              <a:spcAft>
                <a:spcPts val="0"/>
              </a:spcAft>
              <a:buSzPts val="1400"/>
              <a:buFont typeface="Vazirmatn Medium"/>
              <a:buChar char="►"/>
            </a:pPr>
            <a:r>
              <a:rPr lang="en" sz="1800">
                <a:latin typeface="Vazirmatn Medium"/>
                <a:ea typeface="Vazirmatn Medium"/>
                <a:cs typeface="Vazirmatn Medium"/>
                <a:sym typeface="Vazirmatn Medium"/>
              </a:rPr>
              <a:t>انتخاب ایده‌ها یا رویدادها برای هر نوع محتوای آموزشی  که از فعالیت "طوفان فکری" حاصل می‌شود. صفحه ۴۲ کتابچه</a:t>
            </a:r>
            <a:endParaRPr i="0" sz="1400" u="none" strike="noStrike"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763375" y="710225"/>
            <a:ext cx="70887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مرحله ۱: تصمیم بگیرید که چه ایده‌ها یا رویدادهایی را در تصویر قرار دهید. </a:t>
            </a:r>
            <a:endParaRPr sz="1800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88" y="1250606"/>
            <a:ext cx="2939419" cy="376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298" y="2762364"/>
            <a:ext cx="2939399" cy="2044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2540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 rotWithShape="1">
          <a:blip r:embed="rId3">
            <a:alphaModFix/>
          </a:blip>
          <a:srcRect b="5595" l="2747" r="3170" t="2980"/>
          <a:stretch/>
        </p:blipFill>
        <p:spPr>
          <a:xfrm>
            <a:off x="882975" y="58725"/>
            <a:ext cx="7524950" cy="494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442913" y="468082"/>
            <a:ext cx="46722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br>
              <a:rPr lang="en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4084875" y="1297763"/>
            <a:ext cx="4877700" cy="28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azirmatn Medium"/>
                <a:ea typeface="Vazirmatn Medium"/>
                <a:cs typeface="Vazirmatn Medium"/>
                <a:sym typeface="Vazirmatn Medium"/>
              </a:rPr>
              <a:t>تصمیم بگیرید کدام موضوع نیاز به یک تصویر بزرگ شلوغ دارد و می‌توان آن را به خوبی نشان داد.</a:t>
            </a:r>
            <a:endParaRPr sz="1800">
              <a:latin typeface="Vazirmatn Medium"/>
              <a:ea typeface="Vazirmatn Medium"/>
              <a:cs typeface="Vazirmatn Medium"/>
              <a:sym typeface="Vazirmatn Medium"/>
            </a:endParaRPr>
          </a:p>
          <a:p>
            <a:pPr indent="0" lvl="0" marL="0" rtl="1" algn="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Vazirmatn Medium"/>
                <a:ea typeface="Vazirmatn Medium"/>
                <a:cs typeface="Vazirmatn Medium"/>
                <a:sym typeface="Vazirmatn Medium"/>
              </a:rPr>
              <a:t> به عنوان مثال، در مناسبت "سال نو" ممکن است ۱۹ یا ۲۰ رویداد وجود داشته باشد که شما تصمیم دارید در تصویر بزرگ شلوغ خود قرار دهید. </a:t>
            </a:r>
            <a:br>
              <a:rPr lang="en" sz="1800"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 i="0" sz="1400" u="none" strike="noStrike"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88" y="516778"/>
            <a:ext cx="3514725" cy="443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5754625" y="189200"/>
            <a:ext cx="19029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مرحله ۲ :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4243100" y="932450"/>
            <a:ext cx="45996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azirmatn Medium"/>
                <a:ea typeface="Vazirmatn Medium"/>
                <a:cs typeface="Vazirmatn Medium"/>
                <a:sym typeface="Vazirmatn Medium"/>
              </a:rPr>
              <a:t>اگر شما نه تا ده رویداد را انتخاب کنید، می‌توانید آن را با یک موضوع دیگر ترکیب کنید. بنابراین شما دو تم در یک تصویر خواهید داشت.</a:t>
            </a:r>
            <a:br>
              <a:rPr lang="en" sz="2100"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 sz="1800"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88" y="353616"/>
            <a:ext cx="3514725" cy="443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4817275" y="2174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مرحله </a:t>
            </a:r>
            <a:r>
              <a:rPr lang="en" sz="21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۳</a:t>
            </a:r>
            <a: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 :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/>
        </p:nvSpPr>
        <p:spPr>
          <a:xfrm>
            <a:off x="4667200" y="1144750"/>
            <a:ext cx="38817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اگر شما شش تا هفت رویداد را انتخاب کنید شما می‌توانید آن را با دو موضوع دیگر ترکیب کنید</a:t>
            </a:r>
            <a:r>
              <a:rPr lang="en" sz="1100">
                <a:latin typeface="Vazirmatn Medium"/>
                <a:ea typeface="Vazirmatn Medium"/>
                <a:cs typeface="Vazirmatn Medium"/>
                <a:sym typeface="Vazirmatn Medium"/>
              </a:rPr>
              <a:t> </a:t>
            </a:r>
            <a: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بنابراین شما سه تم در یک تصویر خواهید داشت.</a:t>
            </a:r>
            <a:b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</a:br>
            <a:endParaRPr i="0" sz="1800" u="none" strike="noStrike">
              <a:solidFill>
                <a:schemeClr val="lt1"/>
              </a:solidFill>
              <a:latin typeface="Vazirmatn Medium"/>
              <a:ea typeface="Vazirmatn Medium"/>
              <a:cs typeface="Vazirmatn Medium"/>
              <a:sym typeface="Vazirmatn Medium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25" y="473266"/>
            <a:ext cx="3514725" cy="443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/>
          <p:nvPr/>
        </p:nvSpPr>
        <p:spPr>
          <a:xfrm>
            <a:off x="4828125" y="2936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مرحله </a:t>
            </a:r>
            <a:r>
              <a:rPr lang="en" sz="18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۴: </a:t>
            </a:r>
            <a:r>
              <a:rPr lang="en" sz="2100">
                <a:solidFill>
                  <a:schemeClr val="lt1"/>
                </a:solidFill>
                <a:latin typeface="Vazirmatn Medium"/>
                <a:ea typeface="Vazirmatn Medium"/>
                <a:cs typeface="Vazirmatn Medium"/>
                <a:sym typeface="Vazirmatn Medium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Red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